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7" r:id="rId2"/>
    <p:sldId id="301" r:id="rId3"/>
    <p:sldId id="302" r:id="rId4"/>
    <p:sldId id="303" r:id="rId5"/>
    <p:sldId id="283" r:id="rId6"/>
    <p:sldId id="290" r:id="rId7"/>
    <p:sldId id="265" r:id="rId8"/>
    <p:sldId id="305" r:id="rId9"/>
    <p:sldId id="299" r:id="rId10"/>
    <p:sldId id="271" r:id="rId11"/>
    <p:sldId id="288" r:id="rId12"/>
    <p:sldId id="314" r:id="rId13"/>
    <p:sldId id="280" r:id="rId14"/>
    <p:sldId id="309" r:id="rId15"/>
    <p:sldId id="310" r:id="rId16"/>
    <p:sldId id="270" r:id="rId17"/>
    <p:sldId id="306" r:id="rId18"/>
    <p:sldId id="311" r:id="rId19"/>
    <p:sldId id="308" r:id="rId20"/>
    <p:sldId id="312" r:id="rId21"/>
    <p:sldId id="292"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well, Ruth" initials="HR" lastIdx="4" clrIdx="0"/>
  <p:cmAuthor id="1" name="Rachel Biar" initials="RB"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4D"/>
    <a:srgbClr val="95C94F"/>
    <a:srgbClr val="EC4D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82" autoAdjust="0"/>
    <p:restoredTop sz="76005" autoAdjust="0"/>
  </p:normalViewPr>
  <p:slideViewPr>
    <p:cSldViewPr snapToGrid="0" snapToObjects="1">
      <p:cViewPr varScale="1">
        <p:scale>
          <a:sx n="52" d="100"/>
          <a:sy n="52" d="100"/>
        </p:scale>
        <p:origin x="16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F969E38-B41A-B941-B0B4-35C568CDA8D5}" type="datetimeFigureOut">
              <a:rPr lang="en-US" smtClean="0"/>
              <a:pPr/>
              <a:t>1/23/2020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75A7D8C-629B-914D-A783-6FA56B5D533D}" type="slidenum">
              <a:rPr lang="en-US" smtClean="0"/>
              <a:pPr/>
              <a:t>‹#›</a:t>
            </a:fld>
            <a:endParaRPr lang="en-US"/>
          </a:p>
        </p:txBody>
      </p:sp>
    </p:spTree>
    <p:extLst>
      <p:ext uri="{BB962C8B-B14F-4D97-AF65-F5344CB8AC3E}">
        <p14:creationId xmlns:p14="http://schemas.microsoft.com/office/powerpoint/2010/main" val="897499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6799843-9BB7-464B-953D-5E81D228E064}" type="datetimeFigureOut">
              <a:rPr lang="en-US" smtClean="0"/>
              <a:t>1/23/2020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81C664-24D6-4EBE-9FCB-523AD8A11C52}" type="slidenum">
              <a:rPr lang="en-US" smtClean="0"/>
              <a:t>‹#›</a:t>
            </a:fld>
            <a:endParaRPr lang="en-US"/>
          </a:p>
        </p:txBody>
      </p:sp>
    </p:spTree>
    <p:extLst>
      <p:ext uri="{BB962C8B-B14F-4D97-AF65-F5344CB8AC3E}">
        <p14:creationId xmlns:p14="http://schemas.microsoft.com/office/powerpoint/2010/main" val="96146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provide an</a:t>
            </a:r>
            <a:r>
              <a:rPr lang="en-US" baseline="0" dirty="0"/>
              <a:t> overview on the Enable Savings Plan. First National Bank is the Program Manager and I am Diane Stewart, the Enable Outreach Specialist.</a:t>
            </a:r>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1</a:t>
            </a:fld>
            <a:endParaRPr lang="en-US"/>
          </a:p>
        </p:txBody>
      </p:sp>
    </p:spTree>
    <p:extLst>
      <p:ext uri="{BB962C8B-B14F-4D97-AF65-F5344CB8AC3E}">
        <p14:creationId xmlns:p14="http://schemas.microsoft.com/office/powerpoint/2010/main" val="950313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Anyone can contribute to the account. The account owner, family, friends. Gifting is a great option to set up on a frequent basis.</a:t>
            </a:r>
          </a:p>
          <a:p>
            <a:r>
              <a:rPr lang="en-US" baseline="0" dirty="0"/>
              <a:t>Pre-scheduling contributions is a great way to set up a deposit and not worry about having to remember to make future contributions. Anyone can pre-schedule contributions, not just the account owner.</a:t>
            </a:r>
          </a:p>
          <a:p>
            <a:r>
              <a:rPr lang="en-US" baseline="0" dirty="0"/>
              <a:t>There is a wide range of qualified disability expenses. The funds are easily accessible via check to owner, third party or an electronic funds transfer.</a:t>
            </a:r>
          </a:p>
          <a:p>
            <a:r>
              <a:rPr lang="en-US" baseline="0" dirty="0"/>
              <a:t>The plan is Nation-wide.</a:t>
            </a:r>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10</a:t>
            </a:fld>
            <a:endParaRPr lang="en-US"/>
          </a:p>
        </p:txBody>
      </p:sp>
    </p:spTree>
    <p:extLst>
      <p:ext uri="{BB962C8B-B14F-4D97-AF65-F5344CB8AC3E}">
        <p14:creationId xmlns:p14="http://schemas.microsoft.com/office/powerpoint/2010/main" val="135131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annual account</a:t>
            </a:r>
            <a:r>
              <a:rPr lang="en-US" baseline="0" dirty="0"/>
              <a:t> fee is $45.00 will be assessed on a quarterly basis in the amount of $11.25 against the then-current account balance. Annual asset-based fees are charged by the Plan to cover the cost to manage the Plan and to pay for the underlying investment manager for their cost. </a:t>
            </a:r>
          </a:p>
          <a:p>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11</a:t>
            </a:fld>
            <a:endParaRPr lang="en-US"/>
          </a:p>
        </p:txBody>
      </p:sp>
    </p:spTree>
    <p:extLst>
      <p:ext uri="{BB962C8B-B14F-4D97-AF65-F5344CB8AC3E}">
        <p14:creationId xmlns:p14="http://schemas.microsoft.com/office/powerpoint/2010/main" val="92565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slide and expand on Able to Work Provision.</a:t>
            </a:r>
          </a:p>
          <a:p>
            <a:r>
              <a:rPr lang="en-US" baseline="0" dirty="0"/>
              <a:t>Exceed the Annual Contribution by the lesser of (a) the compensation included in the Account Owner’s gross income for the taxable year, or (b) the federal poverty line for</a:t>
            </a:r>
          </a:p>
          <a:p>
            <a:r>
              <a:rPr lang="en-US" baseline="0" dirty="0"/>
              <a:t>a one-person household as determined by the previous calendar year.</a:t>
            </a:r>
          </a:p>
          <a:p>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12</a:t>
            </a:fld>
            <a:endParaRPr lang="en-US"/>
          </a:p>
        </p:txBody>
      </p:sp>
    </p:spTree>
    <p:extLst>
      <p:ext uri="{BB962C8B-B14F-4D97-AF65-F5344CB8AC3E}">
        <p14:creationId xmlns:p14="http://schemas.microsoft.com/office/powerpoint/2010/main" val="92565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earnings on contributions grow tax-free while invested, and tax-free if withdrawn for Qualified Disability Expenses.</a:t>
            </a:r>
          </a:p>
          <a:p>
            <a:r>
              <a:rPr lang="en-US" baseline="0" dirty="0"/>
              <a:t>Your money may grow more quickly than assets in a taxable account. The earnings portion of a withdrawal not used for a Qualified Disability Expense are subject to federal and state tax and may be subject to an additional 10% federal tax. Contributions by anyone who files a Nebraska state income tax return is eligible to receive a Nebraska state income tax deduction for his or her contributions up to $10,000 ($5000 if married  and filing separately). Contributors (other than the account owner) can lessen the value of a person’s taxable estate.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781C664-24D6-4EBE-9FCB-523AD8A11C52}" type="slidenum">
              <a:rPr lang="en-US" smtClean="0"/>
              <a:t>13</a:t>
            </a:fld>
            <a:endParaRPr lang="en-US"/>
          </a:p>
        </p:txBody>
      </p:sp>
    </p:spTree>
    <p:extLst>
      <p:ext uri="{BB962C8B-B14F-4D97-AF65-F5344CB8AC3E}">
        <p14:creationId xmlns:p14="http://schemas.microsoft.com/office/powerpoint/2010/main" val="406223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Enable Savings Plan offers a simple selection of Investment Options to pick from depending on what you are saving for and how long you want to invest. </a:t>
            </a:r>
          </a:p>
          <a:p>
            <a:endParaRPr lang="en-US" dirty="0"/>
          </a:p>
          <a:p>
            <a:r>
              <a:rPr lang="en-US" b="1" dirty="0"/>
              <a:t>Three</a:t>
            </a:r>
            <a:r>
              <a:rPr lang="en-US" b="1" baseline="0" dirty="0"/>
              <a:t> Target-Risk Investment Options</a:t>
            </a:r>
            <a:endParaRPr lang="en-US" b="1" dirty="0"/>
          </a:p>
          <a:p>
            <a:r>
              <a:rPr lang="en-US" dirty="0"/>
              <a:t>The three Options, Growth, Moderate and Conservative, each will invest a different percentage of your assets into low-cost index Vanguard funds.  </a:t>
            </a:r>
            <a:endParaRPr lang="en-US" baseline="0" dirty="0"/>
          </a:p>
          <a:p>
            <a:r>
              <a:rPr lang="en-US" b="1" dirty="0"/>
              <a:t>FDIC-insured Bank Savings Option</a:t>
            </a:r>
            <a:endParaRPr lang="en-US" dirty="0"/>
          </a:p>
          <a:p>
            <a:r>
              <a:rPr lang="en-US" dirty="0"/>
              <a:t>This investment option offers a guaranteed return on your investment and the stability of principal.  This option may be appropriate if you want the security of a safe investment and your time horizon is between 3-5 years.</a:t>
            </a:r>
          </a:p>
          <a:p>
            <a:r>
              <a:rPr lang="en-US" b="1" dirty="0"/>
              <a:t> FDIC-insured Checking Account Option</a:t>
            </a:r>
            <a:endParaRPr lang="en-US" baseline="3000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Offers a debit card or checks for easy access. There is no charge for the debit card and a wide range of ATM options. There is an additional charge of $6.00 for a box of checks.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standard FDIC-insurance amount is $250,000 per depositor for each deposit insurance ownership category.</a:t>
            </a:r>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14</a:t>
            </a:fld>
            <a:endParaRPr lang="en-US"/>
          </a:p>
        </p:txBody>
      </p:sp>
    </p:spTree>
    <p:extLst>
      <p:ext uri="{BB962C8B-B14F-4D97-AF65-F5344CB8AC3E}">
        <p14:creationId xmlns:p14="http://schemas.microsoft.com/office/powerpoint/2010/main" val="2355121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money can be moved to a new investment option twice per year. This is why selecting how new contributions are invested can be so important.</a:t>
            </a:r>
          </a:p>
          <a:p>
            <a:r>
              <a:rPr lang="en-US" sz="1200" b="0" i="0" u="none" strike="noStrike" kern="1200" baseline="0" dirty="0">
                <a:solidFill>
                  <a:schemeClr val="tx1"/>
                </a:solidFill>
                <a:latin typeface="+mn-lt"/>
                <a:ea typeface="+mn-ea"/>
                <a:cs typeface="+mn-cs"/>
              </a:rPr>
              <a:t>Please select one or more investments, if you choose more than one option, indicate the percentage amount of the contribution you would like invested into each of the investment options.</a:t>
            </a:r>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15</a:t>
            </a:fld>
            <a:endParaRPr lang="en-US"/>
          </a:p>
        </p:txBody>
      </p:sp>
    </p:spTree>
    <p:extLst>
      <p:ext uri="{BB962C8B-B14F-4D97-AF65-F5344CB8AC3E}">
        <p14:creationId xmlns:p14="http://schemas.microsoft.com/office/powerpoint/2010/main" val="15692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You want</a:t>
            </a:r>
            <a:r>
              <a:rPr lang="en-US" baseline="0" dirty="0"/>
              <a:t> the potential to grow your money and you can tolerate the market fluctuations and risk. The time horizon is more than 10 years. </a:t>
            </a:r>
          </a:p>
          <a:p>
            <a:endParaRPr lang="en-US" baseline="0" dirty="0"/>
          </a:p>
          <a:p>
            <a:r>
              <a:rPr lang="en-US" baseline="0" dirty="0"/>
              <a:t>Moderate: You want some growth but desire that growth with lower risk and fluctuation. The time horizon is more than 5 years. </a:t>
            </a:r>
          </a:p>
          <a:p>
            <a:endParaRPr lang="en-US" baseline="0" dirty="0"/>
          </a:p>
          <a:p>
            <a:r>
              <a:rPr lang="en-US" baseline="0" dirty="0"/>
              <a:t>Conservative: Your primary investment objective is low risk with a minimal potential risk for loss. The time horizon is less than 5 years. </a:t>
            </a:r>
          </a:p>
        </p:txBody>
      </p:sp>
      <p:sp>
        <p:nvSpPr>
          <p:cNvPr id="4" name="Slide Number Placeholder 3"/>
          <p:cNvSpPr>
            <a:spLocks noGrp="1"/>
          </p:cNvSpPr>
          <p:nvPr>
            <p:ph type="sldNum" sz="quarter" idx="10"/>
          </p:nvPr>
        </p:nvSpPr>
        <p:spPr/>
        <p:txBody>
          <a:bodyPr/>
          <a:lstStyle/>
          <a:p>
            <a:fld id="{4781C664-24D6-4EBE-9FCB-523AD8A11C52}" type="slidenum">
              <a:rPr lang="en-US" smtClean="0"/>
              <a:t>16</a:t>
            </a:fld>
            <a:endParaRPr lang="en-US"/>
          </a:p>
        </p:txBody>
      </p:sp>
    </p:spTree>
    <p:extLst>
      <p:ext uri="{BB962C8B-B14F-4D97-AF65-F5344CB8AC3E}">
        <p14:creationId xmlns:p14="http://schemas.microsoft.com/office/powerpoint/2010/main" val="156928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an account is simple</a:t>
            </a:r>
            <a:r>
              <a:rPr lang="en-US" baseline="0" dirty="0"/>
              <a:t> and can be done online or by completing a paper Enrollment form, it takes just about 10 minutes. There are some circumstances in which the account owners may need to open and maintain the account on their behalf and in this case, a paper form will be required.  A paper form and the corresponding legal documents must be mailed to the Plan. </a:t>
            </a:r>
          </a:p>
          <a:p>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8708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connect with us via website ,  “Like us “ on Facebook and provide your contact information so we may add you to </a:t>
            </a:r>
            <a:r>
              <a:rPr lang="en-US" baseline="0"/>
              <a:t>our newsletter.</a:t>
            </a:r>
            <a:endParaRPr lang="en-US" baseline="0" dirty="0"/>
          </a:p>
          <a:p>
            <a:r>
              <a:rPr lang="en-US" baseline="0" dirty="0"/>
              <a:t>It will be beneficial to keep up with news and events to stay apprised on updates. </a:t>
            </a:r>
          </a:p>
          <a:p>
            <a:r>
              <a:rPr lang="en-US" baseline="0" dirty="0"/>
              <a:t>Manage your account with the method most convenient for you:</a:t>
            </a:r>
          </a:p>
          <a:p>
            <a:r>
              <a:rPr lang="en-US" baseline="0" dirty="0"/>
              <a:t>Log into your account at EnableSavings.com. After entering your name and password, you can view account transactions, contribute or withdraw, view and print account confirmations and statements.</a:t>
            </a:r>
          </a:p>
          <a:p>
            <a:r>
              <a:rPr lang="en-US" baseline="0" dirty="0"/>
              <a:t>Customer service representatives are available from 8:00 am to 8:00 om central time, Monday through Friday. Call center representatives will be TRS capable.</a:t>
            </a:r>
          </a:p>
          <a:p>
            <a:r>
              <a:rPr lang="en-US" baseline="0" dirty="0"/>
              <a:t>Send an email to CustomerService@EnableSavings.com</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8708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Oversight of the Enable Savings Plan.</a:t>
            </a:r>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19</a:t>
            </a:fld>
            <a:endParaRPr lang="en-US"/>
          </a:p>
        </p:txBody>
      </p:sp>
    </p:spTree>
    <p:extLst>
      <p:ext uri="{BB962C8B-B14F-4D97-AF65-F5344CB8AC3E}">
        <p14:creationId xmlns:p14="http://schemas.microsoft.com/office/powerpoint/2010/main" val="37870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presentation</a:t>
            </a:r>
            <a:r>
              <a:rPr lang="en-US" baseline="0" dirty="0"/>
              <a:t> today we will review the Able Act ,an overview on eligibility, ownership and what is considered a Qualified Disability Expense.</a:t>
            </a:r>
          </a:p>
          <a:p>
            <a:r>
              <a:rPr lang="en-US" baseline="0" dirty="0"/>
              <a:t>We will also cover the impact to benefits, the  Enable Savings Plan details, how to enroll and maintain the Enable Savings Plan.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2</a:t>
            </a:fld>
            <a:endParaRPr lang="en-US"/>
          </a:p>
        </p:txBody>
      </p:sp>
    </p:spTree>
    <p:extLst>
      <p:ext uri="{BB962C8B-B14F-4D97-AF65-F5344CB8AC3E}">
        <p14:creationId xmlns:p14="http://schemas.microsoft.com/office/powerpoint/2010/main" val="2355121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wrap up today, I would like to thank you for your time and interest in the Enable Savings</a:t>
            </a:r>
            <a:r>
              <a:rPr lang="en-US" baseline="0" dirty="0"/>
              <a:t> Plan.</a:t>
            </a:r>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20</a:t>
            </a:fld>
            <a:endParaRPr lang="en-US"/>
          </a:p>
        </p:txBody>
      </p:sp>
    </p:spTree>
    <p:extLst>
      <p:ext uri="{BB962C8B-B14F-4D97-AF65-F5344CB8AC3E}">
        <p14:creationId xmlns:p14="http://schemas.microsoft.com/office/powerpoint/2010/main" val="3980140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am happy to address any questions at this time.</a:t>
            </a:r>
          </a:p>
          <a:p>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21</a:t>
            </a:fld>
            <a:endParaRPr lang="en-US"/>
          </a:p>
        </p:txBody>
      </p:sp>
    </p:spTree>
    <p:extLst>
      <p:ext uri="{BB962C8B-B14F-4D97-AF65-F5344CB8AC3E}">
        <p14:creationId xmlns:p14="http://schemas.microsoft.com/office/powerpoint/2010/main" val="136227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ABLE Act permits states and state agencies to establish a plan that allows</a:t>
            </a:r>
            <a:r>
              <a:rPr lang="en-US" baseline="0" dirty="0"/>
              <a:t> the Eligible Individual to save for Qualified Disability Expenses on a tax-advantaged basis without jeopardizing eligibility for federal; means-tested benefits such as Supplemental Security Income( SSI).</a:t>
            </a:r>
          </a:p>
          <a:p>
            <a:r>
              <a:rPr lang="en-US" baseline="0" dirty="0"/>
              <a:t>Federal law allows certain Account Owners to make contributions beyond the annual limit of $15,000, up to the lesser of the compensation included in the Account Owner’s gross income for the year or the federal poverty line </a:t>
            </a:r>
          </a:p>
          <a:p>
            <a:r>
              <a:rPr lang="en-US" baseline="0" dirty="0"/>
              <a:t> for a </a:t>
            </a:r>
            <a:r>
              <a:rPr lang="en-US" baseline="0"/>
              <a:t>one-person household of </a:t>
            </a:r>
            <a:r>
              <a:rPr lang="en-US" baseline="0" dirty="0"/>
              <a:t>the previous year ( “Able to Work” contributions).</a:t>
            </a:r>
          </a:p>
          <a:p>
            <a:endParaRPr lang="en-US" baseline="0" dirty="0"/>
          </a:p>
          <a:p>
            <a:endParaRPr lang="en-US" baseline="0" dirty="0"/>
          </a:p>
          <a:p>
            <a:r>
              <a:rPr lang="en-US" dirty="0"/>
              <a:t>	</a:t>
            </a:r>
            <a:endParaRPr lang="en-US" baseline="0" dirty="0"/>
          </a:p>
          <a:p>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3</a:t>
            </a:fld>
            <a:endParaRPr lang="en-US"/>
          </a:p>
        </p:txBody>
      </p:sp>
    </p:spTree>
    <p:extLst>
      <p:ext uri="{BB962C8B-B14F-4D97-AF65-F5344CB8AC3E}">
        <p14:creationId xmlns:p14="http://schemas.microsoft.com/office/powerpoint/2010/main" val="99941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Read Slide</a:t>
            </a:r>
          </a:p>
          <a:p>
            <a:r>
              <a:rPr lang="en-US" baseline="0" dirty="0"/>
              <a:t>There is no age limit to open or use account assets, however, the onset of the disability must have occurred before age 26.</a:t>
            </a:r>
          </a:p>
          <a:p>
            <a:r>
              <a:rPr lang="en-US" baseline="0" dirty="0"/>
              <a:t>When the account is opened, you or your legally authorized representative will be asked to indicate your disability and self-certify you are eligible to open an account.</a:t>
            </a:r>
          </a:p>
          <a:p>
            <a:r>
              <a:rPr lang="en-US" baseline="0" dirty="0"/>
              <a:t>Your local disability advisor can help you determine if you are considered an Eligible Individual. If you are not receiving public benefits, you can still open the account.</a:t>
            </a:r>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4</a:t>
            </a:fld>
            <a:endParaRPr lang="en-US"/>
          </a:p>
        </p:txBody>
      </p:sp>
    </p:spTree>
    <p:extLst>
      <p:ext uri="{BB962C8B-B14F-4D97-AF65-F5344CB8AC3E}">
        <p14:creationId xmlns:p14="http://schemas.microsoft.com/office/powerpoint/2010/main" val="363565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an Eligible Individual</a:t>
            </a:r>
            <a:r>
              <a:rPr lang="en-US" baseline="0" dirty="0"/>
              <a:t> may be an Account Owner and must have a Social Security or tax payer identification number and U.S. residential street address.</a:t>
            </a:r>
          </a:p>
          <a:p>
            <a:r>
              <a:rPr lang="en-US" baseline="0" dirty="0"/>
              <a:t> No joint account ownership and only one ABLE account allowed nationwide.</a:t>
            </a:r>
          </a:p>
          <a:p>
            <a:r>
              <a:rPr lang="en-US" baseline="0" dirty="0"/>
              <a:t>If the account owner is minor, a parent or guardian can open an account online or by completing the Enrollment form.</a:t>
            </a:r>
          </a:p>
          <a:p>
            <a:r>
              <a:rPr lang="en-US" baseline="0" dirty="0"/>
              <a:t>If the account owner has a legally authorized representative (guardian, conservator or legal power of attorney) that has financial responsibility for the account owner, that individual needs to complete and mail a paper enrollment form and provide evidence of his or her legal authority.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5</a:t>
            </a:fld>
            <a:endParaRPr lang="en-US"/>
          </a:p>
        </p:txBody>
      </p:sp>
    </p:spTree>
    <p:extLst>
      <p:ext uri="{BB962C8B-B14F-4D97-AF65-F5344CB8AC3E}">
        <p14:creationId xmlns:p14="http://schemas.microsoft.com/office/powerpoint/2010/main" val="3635652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a:t>
            </a:r>
            <a:r>
              <a:rPr lang="en-US" dirty="0"/>
              <a:t>an account owner dies, his or her state of residency may request reimbursement</a:t>
            </a:r>
            <a:r>
              <a:rPr lang="en-US" baseline="0" dirty="0"/>
              <a:t> for the amount paid toward the account owner's Medicaid costs.</a:t>
            </a:r>
          </a:p>
          <a:p>
            <a:r>
              <a:rPr lang="en-US" baseline="0" dirty="0"/>
              <a:t>The amount of the claim is to be paid only after the payment of all outstanding payments due for the Qualified Disability Expenses, such as medical and funeral expenses.</a:t>
            </a:r>
            <a:endParaRPr lang="en-US" dirty="0"/>
          </a:p>
          <a:p>
            <a:r>
              <a:rPr lang="en-US" dirty="0"/>
              <a:t>It</a:t>
            </a:r>
            <a:r>
              <a:rPr lang="en-US" baseline="0" dirty="0"/>
              <a:t> is the Account Owner’s responsibility to notify the Enable Savings Plan, in writing, if the Account Owner ceases to be an Eligible Individual.</a:t>
            </a:r>
          </a:p>
          <a:p>
            <a:endParaRPr lang="en-US" dirty="0"/>
          </a:p>
          <a:p>
            <a:pPr marL="465886" lvl="1" indent="0">
              <a:buFont typeface="Arial" panose="020B0604020202020204" pitchFamily="34" charset="0"/>
              <a:buNone/>
            </a:pPr>
            <a:r>
              <a:rPr lang="en-US" dirty="0"/>
              <a:t>­</a:t>
            </a:r>
          </a:p>
        </p:txBody>
      </p:sp>
      <p:sp>
        <p:nvSpPr>
          <p:cNvPr id="4" name="Slide Number Placeholder 3"/>
          <p:cNvSpPr>
            <a:spLocks noGrp="1"/>
          </p:cNvSpPr>
          <p:nvPr>
            <p:ph type="sldNum" sz="quarter" idx="10"/>
          </p:nvPr>
        </p:nvSpPr>
        <p:spPr/>
        <p:txBody>
          <a:bodyPr/>
          <a:lstStyle/>
          <a:p>
            <a:fld id="{4781C664-24D6-4EBE-9FCB-523AD8A11C52}" type="slidenum">
              <a:rPr lang="en-US" smtClean="0"/>
              <a:t>6</a:t>
            </a:fld>
            <a:endParaRPr lang="en-US"/>
          </a:p>
        </p:txBody>
      </p:sp>
    </p:spTree>
    <p:extLst>
      <p:ext uri="{BB962C8B-B14F-4D97-AF65-F5344CB8AC3E}">
        <p14:creationId xmlns:p14="http://schemas.microsoft.com/office/powerpoint/2010/main" val="363565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a:p>
            <a:r>
              <a:rPr lang="en-US" dirty="0"/>
              <a:t>As</a:t>
            </a:r>
            <a:r>
              <a:rPr lang="en-US" baseline="0" dirty="0"/>
              <a:t> you can see, this covers a wide range of expenses.</a:t>
            </a:r>
          </a:p>
          <a:p>
            <a:r>
              <a:rPr lang="en-US" baseline="0" dirty="0"/>
              <a:t>Regarding housing, this includes rent or mortgage, utilities, property taxes, property insurance and garbage removal.</a:t>
            </a:r>
          </a:p>
          <a:p>
            <a:r>
              <a:rPr lang="en-US" baseline="0" dirty="0"/>
              <a:t>Education includes tuition for preschool through post-secondary school.</a:t>
            </a:r>
          </a:p>
          <a:p>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7</a:t>
            </a:fld>
            <a:endParaRPr lang="en-US"/>
          </a:p>
        </p:txBody>
      </p:sp>
    </p:spTree>
    <p:extLst>
      <p:ext uri="{BB962C8B-B14F-4D97-AF65-F5344CB8AC3E}">
        <p14:creationId xmlns:p14="http://schemas.microsoft.com/office/powerpoint/2010/main" val="304952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Account balances up to and including $100,000 will be disregarded for purposes of determining eligibility to receive resource-based benefits. When the total account balance exceeds the $100,000, the amount over $100,000 will be used to determine if the account owner has exceeded the SSI resource limit of $2000, whether alone or in combination with other resources. If the resource limit is exceeded, SSI benefits will be suspended until the account balance falls below $100,000. This suspension does not impact the account owner’s ability to receive Medicaid.</a:t>
            </a:r>
          </a:p>
          <a:p>
            <a:endParaRPr lang="en-US" baseline="0" dirty="0"/>
          </a:p>
          <a:p>
            <a:r>
              <a:rPr lang="en-US" baseline="0" dirty="0"/>
              <a:t>Housing expenses must be used in the same calendar month.</a:t>
            </a:r>
            <a:endParaRPr lang="en-US" dirty="0"/>
          </a:p>
          <a:p>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8</a:t>
            </a:fld>
            <a:endParaRPr lang="en-US"/>
          </a:p>
        </p:txBody>
      </p:sp>
    </p:spTree>
    <p:extLst>
      <p:ext uri="{BB962C8B-B14F-4D97-AF65-F5344CB8AC3E}">
        <p14:creationId xmlns:p14="http://schemas.microsoft.com/office/powerpoint/2010/main" val="2560521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balance of an ABLE account is disregarded as</a:t>
            </a:r>
            <a:r>
              <a:rPr lang="en-US" baseline="0" dirty="0"/>
              <a:t> a countable resource. A contribution to an ABLE account is not counted as income.</a:t>
            </a:r>
          </a:p>
          <a:p>
            <a:r>
              <a:rPr lang="en-US" baseline="0" dirty="0"/>
              <a:t>A distribution from an ABLE account is counted as resource if it not spent on a Qualified Disability Expense. </a:t>
            </a:r>
          </a:p>
          <a:p>
            <a:r>
              <a:rPr lang="en-US" baseline="0" dirty="0"/>
              <a:t>Account owners will report assets in the account at minimum annually. </a:t>
            </a:r>
            <a:endParaRPr lang="en-US" dirty="0"/>
          </a:p>
        </p:txBody>
      </p:sp>
      <p:sp>
        <p:nvSpPr>
          <p:cNvPr id="4" name="Slide Number Placeholder 3"/>
          <p:cNvSpPr>
            <a:spLocks noGrp="1"/>
          </p:cNvSpPr>
          <p:nvPr>
            <p:ph type="sldNum" sz="quarter" idx="10"/>
          </p:nvPr>
        </p:nvSpPr>
        <p:spPr/>
        <p:txBody>
          <a:bodyPr/>
          <a:lstStyle/>
          <a:p>
            <a:fld id="{4781C664-24D6-4EBE-9FCB-523AD8A11C52}" type="slidenum">
              <a:rPr lang="en-US" smtClean="0"/>
              <a:t>9</a:t>
            </a:fld>
            <a:endParaRPr lang="en-US"/>
          </a:p>
        </p:txBody>
      </p:sp>
    </p:spTree>
    <p:extLst>
      <p:ext uri="{BB962C8B-B14F-4D97-AF65-F5344CB8AC3E}">
        <p14:creationId xmlns:p14="http://schemas.microsoft.com/office/powerpoint/2010/main" val="2560521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94852" y="574997"/>
            <a:ext cx="6163348" cy="621802"/>
          </a:xfrm>
          <a:prstGeom prst="rect">
            <a:avLst/>
          </a:prstGeom>
          <a:solidFill>
            <a:srgbClr val="659A2A"/>
          </a:solidFill>
        </p:spPr>
        <p:txBody>
          <a:bodyPr/>
          <a:lstStyle>
            <a:lvl1pPr>
              <a:defRPr sz="3200">
                <a:solidFill>
                  <a:schemeClr val="bg1"/>
                </a:solidFill>
                <a:latin typeface="Arial" panose="020B0604020202020204" pitchFamily="34" charset="0"/>
                <a:cs typeface="Arial" panose="020B0604020202020204" pitchFamily="34" charset="0"/>
              </a:defRPr>
            </a:lvl1pPr>
          </a:lstStyle>
          <a:p>
            <a:endParaRPr lang="en-US" dirty="0"/>
          </a:p>
        </p:txBody>
      </p:sp>
      <p:sp>
        <p:nvSpPr>
          <p:cNvPr id="7" name="Slide Number Placeholder 5"/>
          <p:cNvSpPr>
            <a:spLocks noGrp="1"/>
          </p:cNvSpPr>
          <p:nvPr>
            <p:ph type="sldNum" sz="quarter" idx="4"/>
          </p:nvPr>
        </p:nvSpPr>
        <p:spPr>
          <a:xfrm>
            <a:off x="4309872" y="6374954"/>
            <a:ext cx="381000" cy="365125"/>
          </a:xfrm>
          <a:prstGeom prst="rect">
            <a:avLst/>
          </a:prstGeom>
        </p:spPr>
        <p:txBody>
          <a:bodyPr anchor="t"/>
          <a:lstStyle>
            <a:lvl1pPr algn="ctr">
              <a:defRPr sz="900">
                <a:solidFill>
                  <a:schemeClr val="bg1">
                    <a:lumMod val="75000"/>
                  </a:schemeClr>
                </a:solidFill>
                <a:latin typeface="Arial" panose="020B0604020202020204" pitchFamily="34" charset="0"/>
                <a:cs typeface="Arial" panose="020B0604020202020204" pitchFamily="34" charset="0"/>
              </a:defRPr>
            </a:lvl1pPr>
          </a:lstStyle>
          <a:p>
            <a:fld id="{68F1B1DB-D51A-5F41-94E3-31EA8A1A0B18}" type="slidenum">
              <a:rPr lang="en-US" smtClean="0"/>
              <a:pPr/>
              <a:t>‹#›</a:t>
            </a:fld>
            <a:endParaRPr lang="en-US" dirty="0"/>
          </a:p>
        </p:txBody>
      </p:sp>
      <p:sp>
        <p:nvSpPr>
          <p:cNvPr id="3" name="Date Placeholder 2"/>
          <p:cNvSpPr>
            <a:spLocks noGrp="1"/>
          </p:cNvSpPr>
          <p:nvPr>
            <p:ph type="dt" sz="half" idx="10"/>
          </p:nvPr>
        </p:nvSpPr>
        <p:spPr>
          <a:xfrm>
            <a:off x="7711244" y="6389904"/>
            <a:ext cx="829252" cy="258735"/>
          </a:xfrm>
          <a:prstGeom prst="rect">
            <a:avLst/>
          </a:prstGeom>
        </p:spPr>
        <p:txBody>
          <a:bodyPr/>
          <a:lstStyle>
            <a:lvl1pPr algn="r">
              <a:defRPr sz="900">
                <a:latin typeface="Arial" panose="020B0604020202020204" pitchFamily="34" charset="0"/>
                <a:cs typeface="Arial" panose="020B0604020202020204" pitchFamily="34" charset="0"/>
              </a:defRPr>
            </a:lvl1pPr>
          </a:lstStyle>
          <a:p>
            <a:fld id="{8714D171-701B-4CCF-9070-9343D255297D}" type="datetime1">
              <a:rPr lang="en-US" smtClean="0"/>
              <a:pPr/>
              <a:t>1/23/2020</a:t>
            </a:fld>
            <a:endParaRPr lang="en-US" dirty="0"/>
          </a:p>
        </p:txBody>
      </p:sp>
      <p:cxnSp>
        <p:nvCxnSpPr>
          <p:cNvPr id="9" name="Straight Connector 8"/>
          <p:cNvCxnSpPr/>
          <p:nvPr userDrawn="1"/>
        </p:nvCxnSpPr>
        <p:spPr>
          <a:xfrm flipH="1">
            <a:off x="580644" y="1215097"/>
            <a:ext cx="7868412" cy="0"/>
          </a:xfrm>
          <a:prstGeom prst="line">
            <a:avLst/>
          </a:prstGeom>
          <a:ln w="34925">
            <a:solidFill>
              <a:srgbClr val="001E4D"/>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598932" y="1242529"/>
            <a:ext cx="7868412" cy="5068417"/>
          </a:xfrm>
          <a:prstGeom prst="rect">
            <a:avLst/>
          </a:prstGeom>
          <a:noFill/>
          <a:ln w="3175">
            <a:solidFill>
              <a:srgbClr val="001E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txBox="1">
            <a:spLocks/>
          </p:cNvSpPr>
          <p:nvPr userDrawn="1"/>
        </p:nvSpPr>
        <p:spPr>
          <a:xfrm>
            <a:off x="2294852" y="547575"/>
            <a:ext cx="6163348" cy="640090"/>
          </a:xfrm>
          <a:prstGeom prst="rect">
            <a:avLst/>
          </a:prstGeom>
        </p:spPr>
        <p:txBody>
          <a:bodyPr/>
          <a:lstStyle>
            <a:lvl1pPr algn="ctr" defTabSz="457200" rtl="0" eaLnBrk="1" latinLnBrk="0" hangingPunct="1">
              <a:spcBef>
                <a:spcPct val="0"/>
              </a:spcBef>
              <a:buNone/>
              <a:defRPr sz="3200" kern="1200">
                <a:solidFill>
                  <a:srgbClr val="95C94F"/>
                </a:solidFill>
                <a:latin typeface="+mj-lt"/>
                <a:ea typeface="+mj-ea"/>
                <a:cs typeface="+mj-cs"/>
              </a:defRPr>
            </a:lvl1pPr>
          </a:lstStyle>
          <a:p>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8602" y="577719"/>
            <a:ext cx="1664373" cy="57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04800" y="6173786"/>
            <a:ext cx="2133600" cy="365125"/>
          </a:xfrm>
          <a:prstGeom prst="rect">
            <a:avLst/>
          </a:prstGeom>
        </p:spPr>
        <p:txBody>
          <a:bodyPr anchor="t"/>
          <a:lstStyle>
            <a:lvl1pPr>
              <a:defRPr sz="1400">
                <a:solidFill>
                  <a:srgbClr val="001E4D"/>
                </a:solidFill>
              </a:defRPr>
            </a:lvl1pPr>
          </a:lstStyle>
          <a:p>
            <a:fld id="{68F1B1DB-D51A-5F41-94E3-31EA8A1A0B18}" type="slidenum">
              <a:rPr lang="en-US" smtClean="0"/>
              <a:pPr/>
              <a:t>‹#›</a:t>
            </a:fld>
            <a:endParaRPr lang="en-US" dirty="0"/>
          </a:p>
        </p:txBody>
      </p:sp>
      <p:sp>
        <p:nvSpPr>
          <p:cNvPr id="4" name="Date Placeholder 5"/>
          <p:cNvSpPr>
            <a:spLocks noGrp="1"/>
          </p:cNvSpPr>
          <p:nvPr>
            <p:ph type="dt" sz="half" idx="2"/>
          </p:nvPr>
        </p:nvSpPr>
        <p:spPr>
          <a:xfrm>
            <a:off x="7210336" y="638970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BB74AA93-3180-46B0-9CDE-5285F16BB009}" type="datetime1">
              <a:rPr lang="en-US" smtClean="0"/>
              <a:pPr/>
              <a:t>1/23/2020</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001E4D"/>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2400">
                <a:solidFill>
                  <a:srgbClr val="001E4D"/>
                </a:solidFill>
                <a:latin typeface="Arial"/>
                <a:cs typeface="Arial"/>
              </a:defRPr>
            </a:lvl1pPr>
            <a:lvl2pPr>
              <a:defRPr sz="2000">
                <a:solidFill>
                  <a:srgbClr val="001E4D"/>
                </a:solidFill>
                <a:latin typeface="Arial"/>
                <a:cs typeface="Arial"/>
              </a:defRPr>
            </a:lvl2pPr>
            <a:lvl3pPr>
              <a:defRPr sz="2000">
                <a:solidFill>
                  <a:srgbClr val="001E4D"/>
                </a:solidFill>
                <a:latin typeface="Arial"/>
                <a:cs typeface="Arial"/>
              </a:defRPr>
            </a:lvl3pPr>
            <a:lvl4pPr>
              <a:defRPr sz="2000">
                <a:solidFill>
                  <a:srgbClr val="001E4D"/>
                </a:solidFill>
                <a:latin typeface="Arial"/>
                <a:cs typeface="Arial"/>
              </a:defRPr>
            </a:lvl4pPr>
            <a:lvl5pPr>
              <a:defRPr sz="2000">
                <a:solidFill>
                  <a:srgbClr val="001E4D"/>
                </a:solidFill>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1E4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4"/>
          </p:nvPr>
        </p:nvSpPr>
        <p:spPr>
          <a:xfrm>
            <a:off x="304800" y="6173786"/>
            <a:ext cx="2133600" cy="365125"/>
          </a:xfrm>
          <a:prstGeom prst="rect">
            <a:avLst/>
          </a:prstGeom>
        </p:spPr>
        <p:txBody>
          <a:bodyPr anchor="t"/>
          <a:lstStyle>
            <a:lvl1pPr>
              <a:defRPr sz="1400">
                <a:solidFill>
                  <a:srgbClr val="001E4D"/>
                </a:solidFill>
              </a:defRPr>
            </a:lvl1pPr>
          </a:lstStyle>
          <a:p>
            <a:fld id="{68F1B1DB-D51A-5F41-94E3-31EA8A1A0B18}" type="slidenum">
              <a:rPr lang="en-US" smtClean="0"/>
              <a:pPr/>
              <a:t>‹#›</a:t>
            </a:fld>
            <a:endParaRPr lang="en-US" dirty="0"/>
          </a:p>
        </p:txBody>
      </p:sp>
      <p:sp>
        <p:nvSpPr>
          <p:cNvPr id="7" name="Date Placeholder 5"/>
          <p:cNvSpPr>
            <a:spLocks noGrp="1"/>
          </p:cNvSpPr>
          <p:nvPr>
            <p:ph type="dt" sz="half" idx="10"/>
          </p:nvPr>
        </p:nvSpPr>
        <p:spPr>
          <a:xfrm>
            <a:off x="7210336" y="638970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4B1BBEE-78D6-45C4-9FFC-A9DD977052AB}" type="datetime1">
              <a:rPr lang="en-US" smtClean="0"/>
              <a:pPr/>
              <a:t>1/23/2020</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1E4D"/>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Slide Number Placeholder 5"/>
          <p:cNvSpPr>
            <a:spLocks noGrp="1"/>
          </p:cNvSpPr>
          <p:nvPr>
            <p:ph type="sldNum" sz="quarter" idx="4"/>
          </p:nvPr>
        </p:nvSpPr>
        <p:spPr>
          <a:xfrm>
            <a:off x="304800" y="6173786"/>
            <a:ext cx="2133600" cy="365125"/>
          </a:xfrm>
          <a:prstGeom prst="rect">
            <a:avLst/>
          </a:prstGeom>
        </p:spPr>
        <p:txBody>
          <a:bodyPr anchor="t"/>
          <a:lstStyle>
            <a:lvl1pPr>
              <a:defRPr sz="1400">
                <a:solidFill>
                  <a:srgbClr val="001E4D"/>
                </a:solidFill>
              </a:defRPr>
            </a:lvl1pPr>
          </a:lstStyle>
          <a:p>
            <a:fld id="{68F1B1DB-D51A-5F41-94E3-31EA8A1A0B18}" type="slidenum">
              <a:rPr lang="en-US" smtClean="0"/>
              <a:pPr/>
              <a:t>‹#›</a:t>
            </a:fld>
            <a:endParaRPr lang="en-US" dirty="0"/>
          </a:p>
        </p:txBody>
      </p:sp>
      <p:sp>
        <p:nvSpPr>
          <p:cNvPr id="7" name="Date Placeholder 5"/>
          <p:cNvSpPr>
            <a:spLocks noGrp="1"/>
          </p:cNvSpPr>
          <p:nvPr>
            <p:ph type="dt" sz="half" idx="10"/>
          </p:nvPr>
        </p:nvSpPr>
        <p:spPr>
          <a:xfrm>
            <a:off x="7210336" y="638970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22AD44C4-E448-41F8-930B-ED4660F5F0C2}" type="datetime1">
              <a:rPr lang="en-US" smtClean="0"/>
              <a:pPr/>
              <a:t>1/23/2020</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FN12524_Export.jpg"/>
          <p:cNvPicPr>
            <a:picLocks noChangeAspect="1"/>
          </p:cNvPicPr>
          <p:nvPr userDrawn="1"/>
        </p:nvPicPr>
        <p:blipFill>
          <a:blip r:embed="rId2"/>
          <a:stretch>
            <a:fillRect/>
          </a:stretch>
        </p:blipFill>
        <p:spPr>
          <a:xfrm>
            <a:off x="0" y="0"/>
            <a:ext cx="9144000" cy="6929306"/>
          </a:xfrm>
          <a:prstGeom prst="rect">
            <a:avLst/>
          </a:prstGeom>
        </p:spPr>
      </p:pic>
      <p:sp>
        <p:nvSpPr>
          <p:cNvPr id="5" name="Title 1"/>
          <p:cNvSpPr>
            <a:spLocks noGrp="1"/>
          </p:cNvSpPr>
          <p:nvPr>
            <p:ph type="title" hasCustomPrompt="1"/>
          </p:nvPr>
        </p:nvSpPr>
        <p:spPr>
          <a:xfrm>
            <a:off x="914400" y="2067564"/>
            <a:ext cx="5164821" cy="758881"/>
          </a:xfrm>
          <a:prstGeom prst="rect">
            <a:avLst/>
          </a:prstGeom>
        </p:spPr>
        <p:txBody>
          <a:bodyPr>
            <a:normAutofit/>
          </a:bodyPr>
          <a:lstStyle>
            <a:lvl1pPr algn="l">
              <a:defRPr sz="3600" baseline="0">
                <a:solidFill>
                  <a:srgbClr val="95C94F"/>
                </a:solidFill>
              </a:defRPr>
            </a:lvl1pPr>
          </a:lstStyle>
          <a:p>
            <a:r>
              <a:rPr lang="en-US" dirty="0"/>
              <a:t>PRESENTATION TITLE HERE</a:t>
            </a:r>
          </a:p>
        </p:txBody>
      </p:sp>
      <p:sp>
        <p:nvSpPr>
          <p:cNvPr id="6" name="Title 1"/>
          <p:cNvSpPr txBox="1">
            <a:spLocks/>
          </p:cNvSpPr>
          <p:nvPr userDrawn="1"/>
        </p:nvSpPr>
        <p:spPr>
          <a:xfrm>
            <a:off x="914400" y="2826445"/>
            <a:ext cx="5164821" cy="363953"/>
          </a:xfrm>
          <a:prstGeom prst="rect">
            <a:avLst/>
          </a:prstGeom>
        </p:spPr>
        <p:txBody>
          <a:bodyPr vert="horz" lIns="91440" tIns="45720" rIns="91440" bIns="45720" rtlCol="0" anchor="ctr">
            <a:normAutofit fontScale="92500" lnSpcReduction="10000"/>
          </a:bodyPr>
          <a:lstStyle>
            <a:lvl1pPr algn="l">
              <a:defRPr sz="3600" baseline="0">
                <a:solidFill>
                  <a:schemeClr val="bg1"/>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mj-lt"/>
                <a:ea typeface="+mj-ea"/>
                <a:cs typeface="+mj-cs"/>
              </a:rPr>
              <a:t>PRESENTATION SUBTITLE HERE</a:t>
            </a:r>
          </a:p>
        </p:txBody>
      </p:sp>
      <p:sp>
        <p:nvSpPr>
          <p:cNvPr id="8" name="Title 1"/>
          <p:cNvSpPr txBox="1">
            <a:spLocks/>
          </p:cNvSpPr>
          <p:nvPr userDrawn="1"/>
        </p:nvSpPr>
        <p:spPr>
          <a:xfrm>
            <a:off x="914400" y="3820011"/>
            <a:ext cx="5164821" cy="363953"/>
          </a:xfrm>
          <a:prstGeom prst="rect">
            <a:avLst/>
          </a:prstGeom>
        </p:spPr>
        <p:txBody>
          <a:bodyPr vert="horz" lIns="91440" tIns="45720" rIns="91440" bIns="45720" rtlCol="0" anchor="ctr">
            <a:normAutofit fontScale="92500" lnSpcReduction="10000"/>
          </a:bodyPr>
          <a:lstStyle>
            <a:lvl1pPr algn="l">
              <a:defRPr sz="3600" baseline="0">
                <a:solidFill>
                  <a:schemeClr val="bg1"/>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mj-lt"/>
                <a:ea typeface="+mj-ea"/>
                <a:cs typeface="+mj-cs"/>
              </a:rPr>
              <a:t>Monday, March 7, 2016</a:t>
            </a:r>
          </a:p>
        </p:txBody>
      </p:sp>
      <p:sp>
        <p:nvSpPr>
          <p:cNvPr id="7" name="Slide Number Placeholder 6"/>
          <p:cNvSpPr>
            <a:spLocks noGrp="1"/>
          </p:cNvSpPr>
          <p:nvPr>
            <p:ph type="sldNum" sz="quarter" idx="12"/>
          </p:nvPr>
        </p:nvSpPr>
        <p:spPr>
          <a:xfrm>
            <a:off x="304800" y="6173786"/>
            <a:ext cx="2133600" cy="365125"/>
          </a:xfrm>
          <a:prstGeom prst="rect">
            <a:avLst/>
          </a:prstGeom>
        </p:spPr>
        <p:txBody>
          <a:bodyPr/>
          <a:lstStyle/>
          <a:p>
            <a:fld id="{68F1B1DB-D51A-5F41-94E3-31EA8A1A0B18}" type="slidenum">
              <a:rPr lang="en-US" smtClean="0"/>
              <a:pPr/>
              <a:t>‹#›</a:t>
            </a:fld>
            <a:endParaRPr lang="en-US" dirty="0"/>
          </a:p>
        </p:txBody>
      </p:sp>
      <p:sp>
        <p:nvSpPr>
          <p:cNvPr id="11" name="Date Placeholder 5"/>
          <p:cNvSpPr>
            <a:spLocks noGrp="1"/>
          </p:cNvSpPr>
          <p:nvPr>
            <p:ph type="dt" sz="half" idx="2"/>
          </p:nvPr>
        </p:nvSpPr>
        <p:spPr>
          <a:xfrm>
            <a:off x="7210336" y="638970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2993642-8F47-48A8-B635-C4FB95E71040}" type="datetime1">
              <a:rPr lang="en-US" smtClean="0"/>
              <a:pPr/>
              <a:t>1/23/2020</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028" name="Picture 4" descr="H:\Desktop\Untitle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50" y="0"/>
            <a:ext cx="9150350" cy="691832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hasCustomPrompt="1"/>
          </p:nvPr>
        </p:nvSpPr>
        <p:spPr>
          <a:xfrm>
            <a:off x="1066800" y="2219964"/>
            <a:ext cx="5164821" cy="758881"/>
          </a:xfrm>
          <a:prstGeom prst="rect">
            <a:avLst/>
          </a:prstGeom>
        </p:spPr>
        <p:txBody>
          <a:bodyPr>
            <a:normAutofit/>
          </a:bodyPr>
          <a:lstStyle>
            <a:lvl1pPr algn="l">
              <a:defRPr sz="3600" baseline="0">
                <a:solidFill>
                  <a:srgbClr val="95C94F"/>
                </a:solidFill>
              </a:defRPr>
            </a:lvl1pPr>
          </a:lstStyle>
          <a:p>
            <a:r>
              <a:rPr lang="en-US" dirty="0"/>
              <a:t>Enable Savings Plan </a:t>
            </a:r>
          </a:p>
        </p:txBody>
      </p:sp>
      <p:sp>
        <p:nvSpPr>
          <p:cNvPr id="13" name="Title 1"/>
          <p:cNvSpPr txBox="1">
            <a:spLocks/>
          </p:cNvSpPr>
          <p:nvPr userDrawn="1"/>
        </p:nvSpPr>
        <p:spPr>
          <a:xfrm>
            <a:off x="1066800" y="2978845"/>
            <a:ext cx="5164821" cy="363953"/>
          </a:xfrm>
          <a:prstGeom prst="rect">
            <a:avLst/>
          </a:prstGeom>
        </p:spPr>
        <p:txBody>
          <a:bodyPr vert="horz" lIns="91440" tIns="45720" rIns="91440" bIns="45720" rtlCol="0" anchor="ctr">
            <a:normAutofit fontScale="92500" lnSpcReduction="10000"/>
          </a:bodyPr>
          <a:lstStyle>
            <a:lvl1pPr algn="l">
              <a:defRPr sz="3600" baseline="0">
                <a:solidFill>
                  <a:schemeClr val="bg1"/>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mj-lt"/>
              <a:ea typeface="+mj-ea"/>
              <a:cs typeface="+mj-cs"/>
            </a:endParaRPr>
          </a:p>
        </p:txBody>
      </p:sp>
      <p:sp>
        <p:nvSpPr>
          <p:cNvPr id="14" name="Title 1"/>
          <p:cNvSpPr txBox="1">
            <a:spLocks/>
          </p:cNvSpPr>
          <p:nvPr userDrawn="1"/>
        </p:nvSpPr>
        <p:spPr>
          <a:xfrm>
            <a:off x="1066800" y="3972411"/>
            <a:ext cx="5164821" cy="363953"/>
          </a:xfrm>
          <a:prstGeom prst="rect">
            <a:avLst/>
          </a:prstGeom>
        </p:spPr>
        <p:txBody>
          <a:bodyPr vert="horz" lIns="91440" tIns="45720" rIns="91440" bIns="45720" rtlCol="0" anchor="ctr">
            <a:normAutofit fontScale="92500" lnSpcReduction="10000"/>
          </a:bodyPr>
          <a:lstStyle>
            <a:lvl1pPr algn="l">
              <a:defRPr sz="3600" baseline="0">
                <a:solidFill>
                  <a:schemeClr val="bg1"/>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mj-lt"/>
                <a:ea typeface="+mj-ea"/>
                <a:cs typeface="+mj-cs"/>
              </a:rPr>
              <a:t>Presented by: Diane Stewart</a:t>
            </a:r>
          </a:p>
        </p:txBody>
      </p:sp>
      <p:sp>
        <p:nvSpPr>
          <p:cNvPr id="10" name="Date Placeholder 5"/>
          <p:cNvSpPr>
            <a:spLocks noGrp="1"/>
          </p:cNvSpPr>
          <p:nvPr>
            <p:ph type="dt" sz="half" idx="2"/>
          </p:nvPr>
        </p:nvSpPr>
        <p:spPr>
          <a:xfrm>
            <a:off x="7210336" y="6513527"/>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D682671-8991-4DBC-AE79-8EA185BAB947}" type="datetime1">
              <a:rPr lang="en-US" smtClean="0"/>
              <a:pPr/>
              <a:t>1/23/2020</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FN12524_Export4.jpg"/>
          <p:cNvPicPr>
            <a:picLocks noChangeAspect="1"/>
          </p:cNvPicPr>
          <p:nvPr userDrawn="1"/>
        </p:nvPicPr>
        <p:blipFill>
          <a:blip r:embed="rId2"/>
          <a:stretch>
            <a:fillRect/>
          </a:stretch>
        </p:blipFill>
        <p:spPr>
          <a:xfrm>
            <a:off x="0" y="11797"/>
            <a:ext cx="9144001" cy="6925897"/>
          </a:xfrm>
          <a:prstGeom prst="rect">
            <a:avLst/>
          </a:prstGeom>
        </p:spPr>
      </p:pic>
      <p:sp>
        <p:nvSpPr>
          <p:cNvPr id="7" name="Title 1"/>
          <p:cNvSpPr>
            <a:spLocks noGrp="1"/>
          </p:cNvSpPr>
          <p:nvPr>
            <p:ph type="ctrTitle" hasCustomPrompt="1"/>
          </p:nvPr>
        </p:nvSpPr>
        <p:spPr>
          <a:xfrm>
            <a:off x="685800" y="2386158"/>
            <a:ext cx="7772400" cy="640090"/>
          </a:xfrm>
          <a:prstGeom prst="rect">
            <a:avLst/>
          </a:prstGeom>
        </p:spPr>
        <p:txBody>
          <a:bodyPr/>
          <a:lstStyle>
            <a:lvl1pPr>
              <a:defRPr sz="3200">
                <a:solidFill>
                  <a:srgbClr val="FFFFFF"/>
                </a:solidFill>
              </a:defRPr>
            </a:lvl1pPr>
          </a:lstStyle>
          <a:p>
            <a:r>
              <a:rPr lang="en-US" dirty="0"/>
              <a:t>Section Break</a:t>
            </a:r>
          </a:p>
        </p:txBody>
      </p:sp>
      <p:sp>
        <p:nvSpPr>
          <p:cNvPr id="4" name="Slide Number Placeholder 3"/>
          <p:cNvSpPr>
            <a:spLocks noGrp="1"/>
          </p:cNvSpPr>
          <p:nvPr>
            <p:ph type="sldNum" sz="quarter" idx="12"/>
          </p:nvPr>
        </p:nvSpPr>
        <p:spPr>
          <a:xfrm>
            <a:off x="304800" y="6173786"/>
            <a:ext cx="2133600" cy="365125"/>
          </a:xfrm>
          <a:prstGeom prst="rect">
            <a:avLst/>
          </a:prstGeom>
        </p:spPr>
        <p:txBody>
          <a:bodyPr/>
          <a:lstStyle/>
          <a:p>
            <a:fld id="{68F1B1DB-D51A-5F41-94E3-31EA8A1A0B18}" type="slidenum">
              <a:rPr lang="en-US" smtClean="0"/>
              <a:pPr/>
              <a:t>‹#›</a:t>
            </a:fld>
            <a:endParaRPr lang="en-US" dirty="0"/>
          </a:p>
        </p:txBody>
      </p:sp>
      <p:sp>
        <p:nvSpPr>
          <p:cNvPr id="6" name="Date Placeholder 5"/>
          <p:cNvSpPr>
            <a:spLocks noGrp="1"/>
          </p:cNvSpPr>
          <p:nvPr>
            <p:ph type="dt" sz="half" idx="2"/>
          </p:nvPr>
        </p:nvSpPr>
        <p:spPr>
          <a:xfrm>
            <a:off x="7210336" y="638970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D9D8C9F4-AB73-42B0-8439-B46B65F8388A}" type="datetime1">
              <a:rPr lang="en-US" smtClean="0"/>
              <a:pPr/>
              <a:t>1/23/2020</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FN12524_Export5.jpg"/>
          <p:cNvPicPr>
            <a:picLocks noChangeAspect="1"/>
          </p:cNvPicPr>
          <p:nvPr userDrawn="1"/>
        </p:nvPicPr>
        <p:blipFill>
          <a:blip r:embed="rId2"/>
          <a:stretch>
            <a:fillRect/>
          </a:stretch>
        </p:blipFill>
        <p:spPr>
          <a:xfrm>
            <a:off x="0" y="0"/>
            <a:ext cx="9144000" cy="6929306"/>
          </a:xfrm>
          <a:prstGeom prst="rect">
            <a:avLst/>
          </a:prstGeom>
        </p:spPr>
      </p:pic>
      <p:sp>
        <p:nvSpPr>
          <p:cNvPr id="5" name="Title 1"/>
          <p:cNvSpPr>
            <a:spLocks noGrp="1"/>
          </p:cNvSpPr>
          <p:nvPr>
            <p:ph type="ctrTitle" hasCustomPrompt="1"/>
          </p:nvPr>
        </p:nvSpPr>
        <p:spPr>
          <a:xfrm>
            <a:off x="685800" y="2386158"/>
            <a:ext cx="7772400" cy="640090"/>
          </a:xfrm>
          <a:prstGeom prst="rect">
            <a:avLst/>
          </a:prstGeom>
        </p:spPr>
        <p:txBody>
          <a:bodyPr/>
          <a:lstStyle>
            <a:lvl1pPr>
              <a:defRPr sz="3200">
                <a:solidFill>
                  <a:srgbClr val="FFFFFF"/>
                </a:solidFill>
              </a:defRPr>
            </a:lvl1pPr>
          </a:lstStyle>
          <a:p>
            <a:r>
              <a:rPr lang="en-US" dirty="0"/>
              <a:t>Section Break</a:t>
            </a:r>
          </a:p>
        </p:txBody>
      </p:sp>
      <p:sp>
        <p:nvSpPr>
          <p:cNvPr id="6" name="Slide Number Placeholder 5"/>
          <p:cNvSpPr>
            <a:spLocks noGrp="1"/>
          </p:cNvSpPr>
          <p:nvPr>
            <p:ph type="sldNum" sz="quarter" idx="12"/>
          </p:nvPr>
        </p:nvSpPr>
        <p:spPr>
          <a:xfrm>
            <a:off x="304800" y="6173786"/>
            <a:ext cx="2133600" cy="365125"/>
          </a:xfrm>
          <a:prstGeom prst="rect">
            <a:avLst/>
          </a:prstGeom>
        </p:spPr>
        <p:txBody>
          <a:bodyPr/>
          <a:lstStyle/>
          <a:p>
            <a:fld id="{68F1B1DB-D51A-5F41-94E3-31EA8A1A0B18}" type="slidenum">
              <a:rPr lang="en-US" smtClean="0"/>
              <a:pPr/>
              <a:t>‹#›</a:t>
            </a:fld>
            <a:endParaRPr lang="en-US" dirty="0"/>
          </a:p>
        </p:txBody>
      </p:sp>
      <p:sp>
        <p:nvSpPr>
          <p:cNvPr id="7" name="Date Placeholder 5"/>
          <p:cNvSpPr>
            <a:spLocks noGrp="1"/>
          </p:cNvSpPr>
          <p:nvPr>
            <p:ph type="dt" sz="half" idx="2"/>
          </p:nvPr>
        </p:nvSpPr>
        <p:spPr>
          <a:xfrm>
            <a:off x="7210336" y="638970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6AF63A94-14B3-4F9B-80EF-0F5F81BB82DA}" type="datetime1">
              <a:rPr lang="en-US" smtClean="0"/>
              <a:pPr/>
              <a:t>1/23/2020</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descr="FN12524_Export6.jpg"/>
          <p:cNvPicPr>
            <a:picLocks noChangeAspect="1"/>
          </p:cNvPicPr>
          <p:nvPr userDrawn="1"/>
        </p:nvPicPr>
        <p:blipFill>
          <a:blip r:embed="rId2"/>
          <a:stretch>
            <a:fillRect/>
          </a:stretch>
        </p:blipFill>
        <p:spPr>
          <a:xfrm>
            <a:off x="0" y="0"/>
            <a:ext cx="9144000" cy="6937695"/>
          </a:xfrm>
          <a:prstGeom prst="rect">
            <a:avLst/>
          </a:prstGeom>
        </p:spPr>
      </p:pic>
      <p:sp>
        <p:nvSpPr>
          <p:cNvPr id="5" name="Title 1"/>
          <p:cNvSpPr>
            <a:spLocks noGrp="1"/>
          </p:cNvSpPr>
          <p:nvPr>
            <p:ph type="ctrTitle"/>
          </p:nvPr>
        </p:nvSpPr>
        <p:spPr>
          <a:xfrm>
            <a:off x="685800" y="1810040"/>
            <a:ext cx="7772400" cy="640090"/>
          </a:xfrm>
          <a:prstGeom prst="rect">
            <a:avLst/>
          </a:prstGeom>
        </p:spPr>
        <p:txBody>
          <a:bodyPr/>
          <a:lstStyle>
            <a:lvl1pPr>
              <a:defRPr sz="3200">
                <a:solidFill>
                  <a:srgbClr val="95C94F"/>
                </a:solidFill>
              </a:defRPr>
            </a:lvl1pPr>
          </a:lstStyle>
          <a:p>
            <a:r>
              <a:rPr lang="en-US" dirty="0"/>
              <a:t>Click to edit Master title style</a:t>
            </a:r>
          </a:p>
        </p:txBody>
      </p:sp>
      <p:sp>
        <p:nvSpPr>
          <p:cNvPr id="6" name="Slide Number Placeholder 5"/>
          <p:cNvSpPr>
            <a:spLocks noGrp="1"/>
          </p:cNvSpPr>
          <p:nvPr>
            <p:ph type="sldNum" sz="quarter" idx="4"/>
          </p:nvPr>
        </p:nvSpPr>
        <p:spPr>
          <a:xfrm>
            <a:off x="304800" y="6173786"/>
            <a:ext cx="2133600" cy="365125"/>
          </a:xfrm>
          <a:prstGeom prst="rect">
            <a:avLst/>
          </a:prstGeom>
        </p:spPr>
        <p:txBody>
          <a:bodyPr anchor="t"/>
          <a:lstStyle>
            <a:lvl1pPr>
              <a:defRPr sz="1400">
                <a:solidFill>
                  <a:srgbClr val="001E4D"/>
                </a:solidFill>
              </a:defRPr>
            </a:lvl1pPr>
          </a:lstStyle>
          <a:p>
            <a:fld id="{68F1B1DB-D51A-5F41-94E3-31EA8A1A0B18}" type="slidenum">
              <a:rPr lang="en-US" smtClean="0"/>
              <a:pPr/>
              <a:t>‹#›</a:t>
            </a:fld>
            <a:endParaRPr lang="en-US" dirty="0"/>
          </a:p>
        </p:txBody>
      </p:sp>
      <p:sp>
        <p:nvSpPr>
          <p:cNvPr id="7" name="Date Placeholder 5"/>
          <p:cNvSpPr>
            <a:spLocks noGrp="1"/>
          </p:cNvSpPr>
          <p:nvPr>
            <p:ph type="dt" sz="half" idx="2"/>
          </p:nvPr>
        </p:nvSpPr>
        <p:spPr>
          <a:xfrm>
            <a:off x="7210336" y="638970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8FD7CBB0-A186-4DA2-9DCB-1200B6609397}" type="datetime1">
              <a:rPr lang="en-US" smtClean="0"/>
              <a:pPr/>
              <a:t>1/23/2020</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descr="FN12524_Export7.jpg"/>
          <p:cNvPicPr>
            <a:picLocks noChangeAspect="1"/>
          </p:cNvPicPr>
          <p:nvPr userDrawn="1"/>
        </p:nvPicPr>
        <p:blipFill>
          <a:blip r:embed="rId2"/>
          <a:stretch>
            <a:fillRect/>
          </a:stretch>
        </p:blipFill>
        <p:spPr>
          <a:xfrm>
            <a:off x="0" y="8388"/>
            <a:ext cx="9144000" cy="6929307"/>
          </a:xfrm>
          <a:prstGeom prst="rect">
            <a:avLst/>
          </a:prstGeom>
        </p:spPr>
      </p:pic>
      <p:sp>
        <p:nvSpPr>
          <p:cNvPr id="8" name="Text Placeholder 2"/>
          <p:cNvSpPr>
            <a:spLocks noGrp="1"/>
          </p:cNvSpPr>
          <p:nvPr>
            <p:ph type="body" idx="1"/>
          </p:nvPr>
        </p:nvSpPr>
        <p:spPr>
          <a:xfrm>
            <a:off x="3987800" y="895351"/>
            <a:ext cx="4040188" cy="639762"/>
          </a:xfrm>
          <a:prstGeom prst="rect">
            <a:avLst/>
          </a:prstGeom>
        </p:spPr>
        <p:txBody>
          <a:bodyPr anchor="b"/>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p:cNvSpPr>
            <a:spLocks noGrp="1"/>
          </p:cNvSpPr>
          <p:nvPr>
            <p:ph sz="half" idx="2"/>
          </p:nvPr>
        </p:nvSpPr>
        <p:spPr>
          <a:xfrm>
            <a:off x="3987800" y="1535113"/>
            <a:ext cx="4040188" cy="3951288"/>
          </a:xfrm>
          <a:prstGeom prst="rect">
            <a:avLst/>
          </a:prstGeom>
        </p:spPr>
        <p:txBody>
          <a:bodyPr/>
          <a:lstStyle>
            <a:lvl1pPr>
              <a:defRPr sz="2400">
                <a:solidFill>
                  <a:srgbClr val="FFFFFF"/>
                </a:solidFill>
                <a:latin typeface="Arial"/>
                <a:cs typeface="Arial"/>
              </a:defRPr>
            </a:lvl1pPr>
            <a:lvl2pPr>
              <a:defRPr sz="2000">
                <a:solidFill>
                  <a:srgbClr val="FFFFFF"/>
                </a:solidFill>
                <a:latin typeface="Arial"/>
                <a:cs typeface="Arial"/>
              </a:defRPr>
            </a:lvl2pPr>
            <a:lvl3pPr>
              <a:defRPr sz="2000">
                <a:solidFill>
                  <a:srgbClr val="FFFFFF"/>
                </a:solidFill>
                <a:latin typeface="Arial"/>
                <a:cs typeface="Arial"/>
              </a:defRPr>
            </a:lvl3pPr>
            <a:lvl4pPr>
              <a:defRPr sz="2000">
                <a:solidFill>
                  <a:srgbClr val="FFFFFF"/>
                </a:solidFill>
                <a:latin typeface="Arial"/>
                <a:cs typeface="Arial"/>
              </a:defRPr>
            </a:lvl4pPr>
            <a:lvl5pPr>
              <a:defRPr sz="2000">
                <a:solidFill>
                  <a:srgbClr val="FFFFFF"/>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2"/>
          </p:nvPr>
        </p:nvSpPr>
        <p:spPr>
          <a:xfrm>
            <a:off x="304800" y="6173786"/>
            <a:ext cx="2133600" cy="365125"/>
          </a:xfrm>
          <a:prstGeom prst="rect">
            <a:avLst/>
          </a:prstGeom>
        </p:spPr>
        <p:txBody>
          <a:bodyPr/>
          <a:lstStyle/>
          <a:p>
            <a:fld id="{68F1B1DB-D51A-5F41-94E3-31EA8A1A0B18}" type="slidenum">
              <a:rPr lang="en-US" smtClean="0"/>
              <a:pPr/>
              <a:t>‹#›</a:t>
            </a:fld>
            <a:endParaRPr lang="en-US" dirty="0"/>
          </a:p>
        </p:txBody>
      </p:sp>
      <p:sp>
        <p:nvSpPr>
          <p:cNvPr id="7" name="Date Placeholder 5"/>
          <p:cNvSpPr>
            <a:spLocks noGrp="1"/>
          </p:cNvSpPr>
          <p:nvPr>
            <p:ph type="dt" sz="half" idx="13"/>
          </p:nvPr>
        </p:nvSpPr>
        <p:spPr>
          <a:xfrm>
            <a:off x="7210336" y="638970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725CA28-75FC-47DD-A0A6-D112E22D5E30}" type="datetime1">
              <a:rPr lang="en-US" smtClean="0"/>
              <a:pPr/>
              <a:t>1/23/2020</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4" descr="FN12524_Export8.jpg"/>
          <p:cNvPicPr>
            <a:picLocks noChangeAspect="1"/>
          </p:cNvPicPr>
          <p:nvPr userDrawn="1"/>
        </p:nvPicPr>
        <p:blipFill>
          <a:blip r:embed="rId2"/>
          <a:stretch>
            <a:fillRect/>
          </a:stretch>
        </p:blipFill>
        <p:spPr>
          <a:xfrm>
            <a:off x="0" y="75532"/>
            <a:ext cx="8347046" cy="6314170"/>
          </a:xfrm>
          <a:prstGeom prst="rect">
            <a:avLst/>
          </a:prstGeom>
        </p:spPr>
      </p:pic>
      <p:sp>
        <p:nvSpPr>
          <p:cNvPr id="6" name="Text Placeholder 2"/>
          <p:cNvSpPr>
            <a:spLocks noGrp="1"/>
          </p:cNvSpPr>
          <p:nvPr>
            <p:ph type="body" idx="1"/>
          </p:nvPr>
        </p:nvSpPr>
        <p:spPr>
          <a:xfrm>
            <a:off x="3987800" y="895351"/>
            <a:ext cx="4040188" cy="639762"/>
          </a:xfrm>
          <a:prstGeom prst="rect">
            <a:avLst/>
          </a:prstGeom>
        </p:spPr>
        <p:txBody>
          <a:bodyPr anchor="b"/>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3"/>
          <p:cNvSpPr>
            <a:spLocks noGrp="1"/>
          </p:cNvSpPr>
          <p:nvPr>
            <p:ph sz="half" idx="2"/>
          </p:nvPr>
        </p:nvSpPr>
        <p:spPr>
          <a:xfrm>
            <a:off x="3987800" y="1535113"/>
            <a:ext cx="4040188" cy="3951288"/>
          </a:xfrm>
          <a:prstGeom prst="rect">
            <a:avLst/>
          </a:prstGeom>
        </p:spPr>
        <p:txBody>
          <a:bodyPr/>
          <a:lstStyle>
            <a:lvl1pPr>
              <a:defRPr sz="2400">
                <a:solidFill>
                  <a:srgbClr val="FFFFFF"/>
                </a:solidFill>
                <a:latin typeface="Arial"/>
                <a:cs typeface="Arial"/>
              </a:defRPr>
            </a:lvl1pPr>
            <a:lvl2pPr>
              <a:defRPr sz="2000">
                <a:solidFill>
                  <a:srgbClr val="FFFFFF"/>
                </a:solidFill>
                <a:latin typeface="Arial"/>
                <a:cs typeface="Arial"/>
              </a:defRPr>
            </a:lvl2pPr>
            <a:lvl3pPr>
              <a:defRPr sz="2000">
                <a:solidFill>
                  <a:srgbClr val="FFFFFF"/>
                </a:solidFill>
                <a:latin typeface="Arial"/>
                <a:cs typeface="Arial"/>
              </a:defRPr>
            </a:lvl3pPr>
            <a:lvl4pPr>
              <a:defRPr sz="2000">
                <a:solidFill>
                  <a:srgbClr val="FFFFFF"/>
                </a:solidFill>
                <a:latin typeface="Arial"/>
                <a:cs typeface="Arial"/>
              </a:defRPr>
            </a:lvl4pPr>
            <a:lvl5pPr>
              <a:defRPr sz="2000">
                <a:solidFill>
                  <a:srgbClr val="FFFFFF"/>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2"/>
          </p:nvPr>
        </p:nvSpPr>
        <p:spPr>
          <a:xfrm>
            <a:off x="304800" y="6173786"/>
            <a:ext cx="2133600" cy="365125"/>
          </a:xfrm>
          <a:prstGeom prst="rect">
            <a:avLst/>
          </a:prstGeom>
        </p:spPr>
        <p:txBody>
          <a:bodyPr/>
          <a:lstStyle/>
          <a:p>
            <a:fld id="{68F1B1DB-D51A-5F41-94E3-31EA8A1A0B18}" type="slidenum">
              <a:rPr lang="en-US" smtClean="0"/>
              <a:pPr/>
              <a:t>‹#›</a:t>
            </a:fld>
            <a:endParaRPr lang="en-US" dirty="0"/>
          </a:p>
        </p:txBody>
      </p:sp>
      <p:sp>
        <p:nvSpPr>
          <p:cNvPr id="9" name="Date Placeholder 5"/>
          <p:cNvSpPr>
            <a:spLocks noGrp="1"/>
          </p:cNvSpPr>
          <p:nvPr>
            <p:ph type="dt" sz="half" idx="13"/>
          </p:nvPr>
        </p:nvSpPr>
        <p:spPr>
          <a:xfrm>
            <a:off x="7210336" y="638970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55EC5F80-96CE-4B09-8D5F-0AE64CC7F1BE}" type="datetime1">
              <a:rPr lang="en-US" smtClean="0"/>
              <a:pPr/>
              <a:t>1/23/2020</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3" name="Content Placeholder 2"/>
          <p:cNvSpPr>
            <a:spLocks noGrp="1"/>
          </p:cNvSpPr>
          <p:nvPr>
            <p:ph idx="1"/>
          </p:nvPr>
        </p:nvSpPr>
        <p:spPr>
          <a:xfrm>
            <a:off x="941832" y="1408176"/>
            <a:ext cx="7744968" cy="4525963"/>
          </a:xfrm>
          <a:prstGeom prst="rect">
            <a:avLst/>
          </a:prstGeom>
        </p:spPr>
        <p:txBody>
          <a:bodyPr/>
          <a:lstStyle>
            <a:lvl1pPr marL="0" indent="0">
              <a:buNone/>
              <a:defRPr sz="2400" b="1">
                <a:solidFill>
                  <a:srgbClr val="95C94F"/>
                </a:solidFill>
                <a:latin typeface="Arial"/>
                <a:cs typeface="Arial"/>
              </a:defRPr>
            </a:lvl1pPr>
            <a:lvl2pPr marL="742950" indent="-285750">
              <a:buFont typeface="Arial" panose="020B0604020202020204" pitchFamily="34" charset="0"/>
              <a:buChar char="•"/>
              <a:defRPr sz="1800">
                <a:solidFill>
                  <a:schemeClr val="tx1"/>
                </a:solidFill>
                <a:latin typeface="Arial"/>
                <a:cs typeface="Arial"/>
              </a:defRPr>
            </a:lvl2pPr>
            <a:lvl3pPr marL="1143000" indent="-228600">
              <a:buFont typeface="Symbol" panose="05050102010706020507" pitchFamily="18" charset="2"/>
              <a:buChar char="-"/>
              <a:defRPr sz="1600">
                <a:solidFill>
                  <a:schemeClr val="tx1"/>
                </a:solidFill>
                <a:latin typeface="Arial"/>
                <a:cs typeface="Arial"/>
              </a:defRPr>
            </a:lvl3pPr>
            <a:lvl4pPr>
              <a:defRPr>
                <a:solidFill>
                  <a:srgbClr val="001E4D"/>
                </a:solidFill>
                <a:latin typeface="Arial"/>
                <a:cs typeface="Arial"/>
              </a:defRPr>
            </a:lvl4pPr>
            <a:lvl5pPr>
              <a:defRPr>
                <a:solidFill>
                  <a:srgbClr val="001E4D"/>
                </a:solidFill>
                <a:latin typeface="Arial"/>
                <a:cs typeface="Arial"/>
              </a:defRPr>
            </a:lvl5pPr>
          </a:lstStyle>
          <a:p>
            <a:pPr lvl="0"/>
            <a:r>
              <a:rPr lang="en-US" dirty="0"/>
              <a:t>Click to edit Master text styles</a:t>
            </a:r>
          </a:p>
          <a:p>
            <a:pPr lvl="1"/>
            <a:r>
              <a:rPr lang="en-US" dirty="0"/>
              <a:t>Second level</a:t>
            </a:r>
          </a:p>
          <a:p>
            <a:pPr lvl="2"/>
            <a:r>
              <a:rPr lang="en-US" dirty="0"/>
              <a:t>Third level</a:t>
            </a:r>
          </a:p>
        </p:txBody>
      </p:sp>
      <p:sp>
        <p:nvSpPr>
          <p:cNvPr id="7" name="Title 1"/>
          <p:cNvSpPr txBox="1">
            <a:spLocks/>
          </p:cNvSpPr>
          <p:nvPr userDrawn="1"/>
        </p:nvSpPr>
        <p:spPr>
          <a:xfrm>
            <a:off x="2294852" y="574997"/>
            <a:ext cx="6163348" cy="621802"/>
          </a:xfrm>
          <a:prstGeom prst="rect">
            <a:avLst/>
          </a:prstGeom>
          <a:solidFill>
            <a:srgbClr val="659A2A"/>
          </a:solidFill>
        </p:spPr>
        <p:txBody>
          <a:bodyPr/>
          <a:lstStyle>
            <a:lvl1pPr algn="ctr" defTabSz="4572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a:lstStyle>
          <a:p>
            <a:r>
              <a:rPr lang="en-US" dirty="0"/>
              <a:t>Click to edit title style</a:t>
            </a:r>
          </a:p>
        </p:txBody>
      </p:sp>
      <p:sp>
        <p:nvSpPr>
          <p:cNvPr id="10" name="Slide Number Placeholder 5"/>
          <p:cNvSpPr>
            <a:spLocks noGrp="1"/>
          </p:cNvSpPr>
          <p:nvPr>
            <p:ph type="sldNum" sz="quarter" idx="4"/>
          </p:nvPr>
        </p:nvSpPr>
        <p:spPr>
          <a:xfrm>
            <a:off x="4309872" y="6283514"/>
            <a:ext cx="381000" cy="365125"/>
          </a:xfrm>
          <a:prstGeom prst="rect">
            <a:avLst/>
          </a:prstGeom>
        </p:spPr>
        <p:txBody>
          <a:bodyPr anchor="t"/>
          <a:lstStyle>
            <a:lvl1pPr algn="ctr">
              <a:defRPr sz="900">
                <a:solidFill>
                  <a:schemeClr val="bg1">
                    <a:lumMod val="75000"/>
                  </a:schemeClr>
                </a:solidFill>
                <a:latin typeface="Arial" panose="020B0604020202020204" pitchFamily="34" charset="0"/>
                <a:cs typeface="Arial" panose="020B0604020202020204" pitchFamily="34" charset="0"/>
              </a:defRPr>
            </a:lvl1pPr>
          </a:lstStyle>
          <a:p>
            <a:fld id="{68F1B1DB-D51A-5F41-94E3-31EA8A1A0B18}" type="slidenum">
              <a:rPr lang="en-US" smtClean="0"/>
              <a:pPr/>
              <a:t>‹#›</a:t>
            </a:fld>
            <a:endParaRPr lang="en-US" dirty="0"/>
          </a:p>
        </p:txBody>
      </p:sp>
      <p:sp>
        <p:nvSpPr>
          <p:cNvPr id="11" name="Date Placeholder 2"/>
          <p:cNvSpPr>
            <a:spLocks noGrp="1"/>
          </p:cNvSpPr>
          <p:nvPr>
            <p:ph type="dt" sz="half" idx="10"/>
          </p:nvPr>
        </p:nvSpPr>
        <p:spPr>
          <a:xfrm>
            <a:off x="7711244" y="6389904"/>
            <a:ext cx="829252" cy="258735"/>
          </a:xfrm>
          <a:prstGeom prst="rect">
            <a:avLst/>
          </a:prstGeom>
        </p:spPr>
        <p:txBody>
          <a:bodyPr/>
          <a:lstStyle>
            <a:lvl1pPr algn="r">
              <a:defRPr sz="900">
                <a:latin typeface="Arial" panose="020B0604020202020204" pitchFamily="34" charset="0"/>
                <a:cs typeface="Arial" panose="020B0604020202020204" pitchFamily="34" charset="0"/>
              </a:defRPr>
            </a:lvl1pPr>
          </a:lstStyle>
          <a:p>
            <a:fld id="{8714D171-701B-4CCF-9070-9343D255297D}" type="datetime1">
              <a:rPr lang="en-US" smtClean="0"/>
              <a:pPr/>
              <a:t>1/23/2020</a:t>
            </a:fld>
            <a:endParaRPr lang="en-US" dirty="0"/>
          </a:p>
        </p:txBody>
      </p:sp>
      <p:sp>
        <p:nvSpPr>
          <p:cNvPr id="14" name="Rectangle 13"/>
          <p:cNvSpPr/>
          <p:nvPr userDrawn="1"/>
        </p:nvSpPr>
        <p:spPr>
          <a:xfrm>
            <a:off x="589788" y="1233385"/>
            <a:ext cx="7868412" cy="5068417"/>
          </a:xfrm>
          <a:prstGeom prst="rect">
            <a:avLst/>
          </a:prstGeom>
          <a:noFill/>
          <a:ln w="3175">
            <a:solidFill>
              <a:srgbClr val="001E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580644" y="1215097"/>
            <a:ext cx="7868412" cy="0"/>
          </a:xfrm>
          <a:prstGeom prst="line">
            <a:avLst/>
          </a:prstGeom>
          <a:ln w="34925">
            <a:solidFill>
              <a:srgbClr val="001E4D"/>
            </a:solidFill>
          </a:ln>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8602" y="577719"/>
            <a:ext cx="1664373" cy="57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9" name="Picture 8" descr="FN12524_Export9.jpg"/>
          <p:cNvPicPr>
            <a:picLocks noChangeAspect="1"/>
          </p:cNvPicPr>
          <p:nvPr userDrawn="1"/>
        </p:nvPicPr>
        <p:blipFill>
          <a:blip r:embed="rId2"/>
          <a:stretch>
            <a:fillRect/>
          </a:stretch>
        </p:blipFill>
        <p:spPr>
          <a:xfrm>
            <a:off x="0" y="0"/>
            <a:ext cx="9144000" cy="6858000"/>
          </a:xfrm>
          <a:prstGeom prst="rect">
            <a:avLst/>
          </a:prstGeom>
        </p:spPr>
      </p:pic>
      <p:sp>
        <p:nvSpPr>
          <p:cNvPr id="10" name="Slide Number Placeholder 5"/>
          <p:cNvSpPr>
            <a:spLocks noGrp="1"/>
          </p:cNvSpPr>
          <p:nvPr>
            <p:ph type="sldNum" sz="quarter" idx="4"/>
          </p:nvPr>
        </p:nvSpPr>
        <p:spPr>
          <a:xfrm>
            <a:off x="3146944" y="6173786"/>
            <a:ext cx="2133600" cy="365125"/>
          </a:xfrm>
          <a:prstGeom prst="rect">
            <a:avLst/>
          </a:prstGeom>
        </p:spPr>
        <p:txBody>
          <a:bodyPr anchor="t"/>
          <a:lstStyle>
            <a:lvl1pPr algn="ctr">
              <a:defRPr sz="1400">
                <a:solidFill>
                  <a:srgbClr val="001E4D"/>
                </a:solidFill>
              </a:defRPr>
            </a:lvl1pPr>
          </a:lstStyle>
          <a:p>
            <a:fld id="{68F1B1DB-D51A-5F41-94E3-31EA8A1A0B18}" type="slidenum">
              <a:rPr lang="en-US" smtClean="0"/>
              <a:pPr/>
              <a:t>‹#›</a:t>
            </a:fld>
            <a:endParaRPr lang="en-US" dirty="0"/>
          </a:p>
        </p:txBody>
      </p:sp>
      <p:sp>
        <p:nvSpPr>
          <p:cNvPr id="11" name="Title 1"/>
          <p:cNvSpPr>
            <a:spLocks noGrp="1"/>
          </p:cNvSpPr>
          <p:nvPr>
            <p:ph type="ctrTitle"/>
          </p:nvPr>
        </p:nvSpPr>
        <p:spPr>
          <a:xfrm>
            <a:off x="685800" y="547575"/>
            <a:ext cx="7772400" cy="640090"/>
          </a:xfrm>
          <a:prstGeom prst="rect">
            <a:avLst/>
          </a:prstGeom>
        </p:spPr>
        <p:txBody>
          <a:bodyPr/>
          <a:lstStyle>
            <a:lvl1pPr>
              <a:defRPr sz="3200">
                <a:solidFill>
                  <a:srgbClr val="95C94F"/>
                </a:solidFill>
              </a:defRPr>
            </a:lvl1pPr>
          </a:lstStyle>
          <a:p>
            <a:r>
              <a:rPr lang="en-US" dirty="0"/>
              <a:t>Click to edit Master title style</a:t>
            </a:r>
          </a:p>
        </p:txBody>
      </p:sp>
      <p:sp>
        <p:nvSpPr>
          <p:cNvPr id="12" name="Content Placeholder 2"/>
          <p:cNvSpPr>
            <a:spLocks noGrp="1"/>
          </p:cNvSpPr>
          <p:nvPr>
            <p:ph sz="half" idx="1"/>
          </p:nvPr>
        </p:nvSpPr>
        <p:spPr>
          <a:xfrm>
            <a:off x="457200" y="1600200"/>
            <a:ext cx="4038600" cy="4525963"/>
          </a:xfrm>
          <a:prstGeom prst="rect">
            <a:avLst/>
          </a:prstGeom>
        </p:spPr>
        <p:txBody>
          <a:bodyPr/>
          <a:lstStyle>
            <a:lvl1pPr>
              <a:defRPr sz="2400">
                <a:solidFill>
                  <a:srgbClr val="001E4D"/>
                </a:solidFill>
                <a:latin typeface="arial (Body)"/>
                <a:cs typeface="arial (Body)"/>
              </a:defRPr>
            </a:lvl1pPr>
            <a:lvl2pPr>
              <a:defRPr sz="2000">
                <a:solidFill>
                  <a:srgbClr val="001E4D"/>
                </a:solidFill>
                <a:latin typeface="arial (Body)"/>
                <a:cs typeface="arial (Body)"/>
              </a:defRPr>
            </a:lvl2pPr>
            <a:lvl3pPr>
              <a:defRPr sz="2000">
                <a:solidFill>
                  <a:srgbClr val="001E4D"/>
                </a:solidFill>
                <a:latin typeface="arial (Body)"/>
                <a:cs typeface="arial (Body)"/>
              </a:defRPr>
            </a:lvl3pPr>
            <a:lvl4pPr>
              <a:defRPr sz="2000">
                <a:solidFill>
                  <a:srgbClr val="001E4D"/>
                </a:solidFill>
                <a:latin typeface="arial (Body)"/>
                <a:cs typeface="arial (Body)"/>
              </a:defRPr>
            </a:lvl4pPr>
            <a:lvl5pPr>
              <a:defRPr sz="2000">
                <a:solidFill>
                  <a:srgbClr val="001E4D"/>
                </a:solidFill>
                <a:latin typeface="arial (Body)"/>
                <a:cs typeface="arial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p:cNvSpPr>
            <a:spLocks noGrp="1"/>
          </p:cNvSpPr>
          <p:nvPr>
            <p:ph sz="half" idx="2"/>
          </p:nvPr>
        </p:nvSpPr>
        <p:spPr>
          <a:xfrm>
            <a:off x="4648200" y="1600200"/>
            <a:ext cx="4038600" cy="4525963"/>
          </a:xfrm>
          <a:prstGeom prst="rect">
            <a:avLst/>
          </a:prstGeom>
        </p:spPr>
        <p:txBody>
          <a:bodyPr/>
          <a:lstStyle>
            <a:lvl1pPr>
              <a:defRPr sz="2400">
                <a:solidFill>
                  <a:srgbClr val="001E4D"/>
                </a:solidFill>
                <a:latin typeface="Arial"/>
                <a:cs typeface="Arial"/>
              </a:defRPr>
            </a:lvl1pPr>
            <a:lvl2pPr>
              <a:defRPr sz="2000">
                <a:solidFill>
                  <a:srgbClr val="001E4D"/>
                </a:solidFill>
                <a:latin typeface="Arial"/>
                <a:cs typeface="Arial"/>
              </a:defRPr>
            </a:lvl2pPr>
            <a:lvl3pPr>
              <a:defRPr sz="2000">
                <a:solidFill>
                  <a:srgbClr val="001E4D"/>
                </a:solidFill>
                <a:latin typeface="Arial"/>
                <a:cs typeface="Arial"/>
              </a:defRPr>
            </a:lvl3pPr>
            <a:lvl4pPr>
              <a:defRPr sz="2000">
                <a:solidFill>
                  <a:srgbClr val="001E4D"/>
                </a:solidFill>
                <a:latin typeface="Arial"/>
                <a:cs typeface="Arial"/>
              </a:defRPr>
            </a:lvl4pPr>
            <a:lvl5pPr>
              <a:defRPr sz="2000">
                <a:solidFill>
                  <a:srgbClr val="001E4D"/>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a:xfrm>
            <a:off x="7208324" y="6389904"/>
            <a:ext cx="2133600" cy="365125"/>
          </a:xfrm>
          <a:prstGeom prst="rect">
            <a:avLst/>
          </a:prstGeom>
        </p:spPr>
        <p:txBody>
          <a:bodyPr/>
          <a:lstStyle/>
          <a:p>
            <a:fld id="{1C9A169A-3B07-4BED-8823-354326F2EF5E}" type="datetime1">
              <a:rPr lang="en-US" smtClean="0"/>
              <a:t>1/23/2020</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1" name="Picture 10" descr="FN12524_Export9.jpg"/>
          <p:cNvPicPr>
            <a:picLocks noChangeAspect="1"/>
          </p:cNvPicPr>
          <p:nvPr userDrawn="1"/>
        </p:nvPicPr>
        <p:blipFill>
          <a:blip r:embed="rId2"/>
          <a:stretch>
            <a:fillRect/>
          </a:stretch>
        </p:blipFill>
        <p:spPr>
          <a:xfrm>
            <a:off x="0" y="0"/>
            <a:ext cx="9144000" cy="6858000"/>
          </a:xfrm>
          <a:prstGeom prst="rect">
            <a:avLst/>
          </a:prstGeom>
        </p:spPr>
      </p:pic>
      <p:sp>
        <p:nvSpPr>
          <p:cNvPr id="12" name="Title 1"/>
          <p:cNvSpPr>
            <a:spLocks noGrp="1"/>
          </p:cNvSpPr>
          <p:nvPr>
            <p:ph type="ctrTitle"/>
          </p:nvPr>
        </p:nvSpPr>
        <p:spPr>
          <a:xfrm>
            <a:off x="685800" y="547575"/>
            <a:ext cx="7772400" cy="640090"/>
          </a:xfrm>
          <a:prstGeom prst="rect">
            <a:avLst/>
          </a:prstGeom>
        </p:spPr>
        <p:txBody>
          <a:bodyPr/>
          <a:lstStyle>
            <a:lvl1pPr>
              <a:defRPr sz="3200">
                <a:solidFill>
                  <a:srgbClr val="95C94F"/>
                </a:solidFill>
              </a:defRPr>
            </a:lvl1pPr>
          </a:lstStyle>
          <a:p>
            <a:r>
              <a:rPr lang="en-US" dirty="0"/>
              <a:t>Click to edit Master title style</a:t>
            </a:r>
          </a:p>
        </p:txBody>
      </p:sp>
      <p:sp>
        <p:nvSpPr>
          <p:cNvPr id="1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solidFill>
                  <a:srgbClr val="001E4D"/>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1E4D"/>
                </a:solidFill>
                <a:latin typeface="Arial"/>
                <a:cs typeface="Arial"/>
              </a:defRPr>
            </a:lvl1pPr>
            <a:lvl2pPr>
              <a:defRPr sz="2000">
                <a:solidFill>
                  <a:srgbClr val="001E4D"/>
                </a:solidFill>
                <a:latin typeface="Arial"/>
                <a:cs typeface="Arial"/>
              </a:defRPr>
            </a:lvl2pPr>
            <a:lvl3pPr>
              <a:defRPr sz="2000">
                <a:solidFill>
                  <a:srgbClr val="001E4D"/>
                </a:solidFill>
                <a:latin typeface="Arial"/>
                <a:cs typeface="Arial"/>
              </a:defRPr>
            </a:lvl3pPr>
            <a:lvl4pPr>
              <a:defRPr sz="2000">
                <a:solidFill>
                  <a:srgbClr val="001E4D"/>
                </a:solidFill>
                <a:latin typeface="Arial"/>
                <a:cs typeface="Arial"/>
              </a:defRPr>
            </a:lvl4pPr>
            <a:lvl5pPr>
              <a:defRPr sz="2000">
                <a:solidFill>
                  <a:srgbClr val="001E4D"/>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solidFill>
                  <a:srgbClr val="001E4D"/>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5"/>
          <p:cNvSpPr>
            <a:spLocks noGrp="1"/>
          </p:cNvSpPr>
          <p:nvPr>
            <p:ph sz="quarter" idx="10"/>
          </p:nvPr>
        </p:nvSpPr>
        <p:spPr>
          <a:xfrm>
            <a:off x="4645025" y="2174875"/>
            <a:ext cx="4041775" cy="3951288"/>
          </a:xfrm>
          <a:prstGeom prst="rect">
            <a:avLst/>
          </a:prstGeom>
        </p:spPr>
        <p:txBody>
          <a:bodyPr/>
          <a:lstStyle>
            <a:lvl1pPr>
              <a:defRPr sz="2400">
                <a:solidFill>
                  <a:srgbClr val="001E4D"/>
                </a:solidFill>
                <a:latin typeface="Arial"/>
                <a:cs typeface="Arial"/>
              </a:defRPr>
            </a:lvl1pPr>
            <a:lvl2pPr>
              <a:defRPr sz="2000">
                <a:solidFill>
                  <a:srgbClr val="001E4D"/>
                </a:solidFill>
                <a:latin typeface="Arial"/>
                <a:cs typeface="Arial"/>
              </a:defRPr>
            </a:lvl2pPr>
            <a:lvl3pPr>
              <a:defRPr sz="2000">
                <a:solidFill>
                  <a:srgbClr val="001E4D"/>
                </a:solidFill>
                <a:latin typeface="Arial"/>
                <a:cs typeface="Arial"/>
              </a:defRPr>
            </a:lvl3pPr>
            <a:lvl4pPr>
              <a:defRPr sz="2000">
                <a:solidFill>
                  <a:srgbClr val="001E4D"/>
                </a:solidFill>
                <a:latin typeface="Arial"/>
                <a:cs typeface="Arial"/>
              </a:defRPr>
            </a:lvl4pPr>
            <a:lvl5pPr>
              <a:defRPr sz="2000">
                <a:solidFill>
                  <a:srgbClr val="001E4D"/>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p:cNvSpPr>
            <a:spLocks noGrp="1"/>
          </p:cNvSpPr>
          <p:nvPr>
            <p:ph type="sldNum" sz="quarter" idx="4"/>
          </p:nvPr>
        </p:nvSpPr>
        <p:spPr>
          <a:xfrm>
            <a:off x="3146944" y="6173786"/>
            <a:ext cx="2133600" cy="365125"/>
          </a:xfrm>
          <a:prstGeom prst="rect">
            <a:avLst/>
          </a:prstGeom>
        </p:spPr>
        <p:txBody>
          <a:bodyPr anchor="t"/>
          <a:lstStyle>
            <a:lvl1pPr algn="ctr">
              <a:defRPr sz="1400">
                <a:solidFill>
                  <a:srgbClr val="001E4D"/>
                </a:solidFill>
              </a:defRPr>
            </a:lvl1pPr>
          </a:lstStyle>
          <a:p>
            <a:fld id="{68F1B1DB-D51A-5F41-94E3-31EA8A1A0B18}" type="slidenum">
              <a:rPr lang="en-US" smtClean="0"/>
              <a:pPr/>
              <a:t>‹#›</a:t>
            </a:fld>
            <a:endParaRPr lang="en-US" dirty="0"/>
          </a:p>
        </p:txBody>
      </p:sp>
      <p:sp>
        <p:nvSpPr>
          <p:cNvPr id="2" name="Date Placeholder 1"/>
          <p:cNvSpPr>
            <a:spLocks noGrp="1"/>
          </p:cNvSpPr>
          <p:nvPr>
            <p:ph type="dt" sz="half" idx="11"/>
          </p:nvPr>
        </p:nvSpPr>
        <p:spPr>
          <a:xfrm>
            <a:off x="7208324" y="6389904"/>
            <a:ext cx="2133600" cy="365125"/>
          </a:xfrm>
          <a:prstGeom prst="rect">
            <a:avLst/>
          </a:prstGeom>
        </p:spPr>
        <p:txBody>
          <a:bodyPr/>
          <a:lstStyle/>
          <a:p>
            <a:fld id="{BC26A7A4-4A1D-4DC1-9700-CD4AB8B7CF5B}" type="datetime1">
              <a:rPr lang="en-US" smtClean="0"/>
              <a:t>1/23/2020</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9" name="Picture 8" descr="FN12524_Export9.jpg"/>
          <p:cNvPicPr>
            <a:picLocks noChangeAspect="1"/>
          </p:cNvPicPr>
          <p:nvPr userDrawn="1"/>
        </p:nvPicPr>
        <p:blipFill>
          <a:blip r:embed="rId2"/>
          <a:stretch>
            <a:fillRect/>
          </a:stretch>
        </p:blipFill>
        <p:spPr>
          <a:xfrm>
            <a:off x="0" y="0"/>
            <a:ext cx="9144000" cy="6858000"/>
          </a:xfrm>
          <a:prstGeom prst="rect">
            <a:avLst/>
          </a:prstGeom>
        </p:spPr>
      </p:pic>
      <p:sp>
        <p:nvSpPr>
          <p:cNvPr id="10" name="Slide Number Placeholder 5"/>
          <p:cNvSpPr>
            <a:spLocks noGrp="1"/>
          </p:cNvSpPr>
          <p:nvPr>
            <p:ph type="sldNum" sz="quarter" idx="4"/>
          </p:nvPr>
        </p:nvSpPr>
        <p:spPr>
          <a:xfrm>
            <a:off x="3146944" y="6173786"/>
            <a:ext cx="2133600" cy="365125"/>
          </a:xfrm>
          <a:prstGeom prst="rect">
            <a:avLst/>
          </a:prstGeom>
        </p:spPr>
        <p:txBody>
          <a:bodyPr anchor="t"/>
          <a:lstStyle>
            <a:lvl1pPr algn="ctr">
              <a:defRPr sz="1400">
                <a:solidFill>
                  <a:srgbClr val="001E4D"/>
                </a:solidFill>
              </a:defRPr>
            </a:lvl1pPr>
          </a:lstStyle>
          <a:p>
            <a:fld id="{68F1B1DB-D51A-5F41-94E3-31EA8A1A0B18}" type="slidenum">
              <a:rPr lang="en-US" smtClean="0"/>
              <a:pPr/>
              <a:t>‹#›</a:t>
            </a:fld>
            <a:endParaRPr lang="en-US" dirty="0"/>
          </a:p>
        </p:txBody>
      </p:sp>
      <p:sp>
        <p:nvSpPr>
          <p:cNvPr id="11" name="Title 1"/>
          <p:cNvSpPr>
            <a:spLocks noGrp="1"/>
          </p:cNvSpPr>
          <p:nvPr>
            <p:ph type="title"/>
          </p:nvPr>
        </p:nvSpPr>
        <p:spPr>
          <a:xfrm>
            <a:off x="457200" y="273050"/>
            <a:ext cx="3008313" cy="1162050"/>
          </a:xfrm>
          <a:prstGeom prst="rect">
            <a:avLst/>
          </a:prstGeom>
        </p:spPr>
        <p:txBody>
          <a:bodyPr anchor="b"/>
          <a:lstStyle>
            <a:lvl1pPr algn="l">
              <a:defRPr sz="2000" b="1">
                <a:solidFill>
                  <a:srgbClr val="001E4D"/>
                </a:solidFill>
                <a:latin typeface="Arial"/>
                <a:cs typeface="Arial"/>
              </a:defRPr>
            </a:lvl1pPr>
          </a:lstStyle>
          <a:p>
            <a:r>
              <a:rPr lang="en-US" dirty="0"/>
              <a:t>Click to edit Master title style</a:t>
            </a:r>
          </a:p>
        </p:txBody>
      </p:sp>
      <p:sp>
        <p:nvSpPr>
          <p:cNvPr id="12" name="Content Placeholder 2"/>
          <p:cNvSpPr>
            <a:spLocks noGrp="1"/>
          </p:cNvSpPr>
          <p:nvPr>
            <p:ph idx="1"/>
          </p:nvPr>
        </p:nvSpPr>
        <p:spPr>
          <a:xfrm>
            <a:off x="3575050" y="273050"/>
            <a:ext cx="5111750" cy="5853113"/>
          </a:xfrm>
          <a:prstGeom prst="rect">
            <a:avLst/>
          </a:prstGeom>
        </p:spPr>
        <p:txBody>
          <a:bodyPr/>
          <a:lstStyle>
            <a:lvl1pPr>
              <a:defRPr sz="2400">
                <a:solidFill>
                  <a:srgbClr val="001E4D"/>
                </a:solidFill>
                <a:latin typeface="Arial"/>
                <a:cs typeface="Arial"/>
              </a:defRPr>
            </a:lvl1pPr>
            <a:lvl2pPr>
              <a:defRPr sz="2000">
                <a:solidFill>
                  <a:srgbClr val="001E4D"/>
                </a:solidFill>
                <a:latin typeface="Arial"/>
                <a:cs typeface="Arial"/>
              </a:defRPr>
            </a:lvl2pPr>
            <a:lvl3pPr>
              <a:defRPr sz="2000">
                <a:solidFill>
                  <a:srgbClr val="001E4D"/>
                </a:solidFill>
                <a:latin typeface="Arial"/>
                <a:cs typeface="Arial"/>
              </a:defRPr>
            </a:lvl3pPr>
            <a:lvl4pPr>
              <a:defRPr sz="2000">
                <a:solidFill>
                  <a:srgbClr val="001E4D"/>
                </a:solidFill>
                <a:latin typeface="Arial"/>
                <a:cs typeface="Arial"/>
              </a:defRPr>
            </a:lvl4pPr>
            <a:lvl5pPr>
              <a:defRPr sz="2000">
                <a:solidFill>
                  <a:srgbClr val="001E4D"/>
                </a:solidFill>
                <a:latin typeface="Arial"/>
                <a:cs typeface="Aria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1E4D"/>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Date Placeholder 1"/>
          <p:cNvSpPr>
            <a:spLocks noGrp="1"/>
          </p:cNvSpPr>
          <p:nvPr>
            <p:ph type="dt" sz="half" idx="10"/>
          </p:nvPr>
        </p:nvSpPr>
        <p:spPr>
          <a:xfrm>
            <a:off x="7208324" y="6389904"/>
            <a:ext cx="2133600" cy="365125"/>
          </a:xfrm>
          <a:prstGeom prst="rect">
            <a:avLst/>
          </a:prstGeom>
        </p:spPr>
        <p:txBody>
          <a:bodyPr/>
          <a:lstStyle/>
          <a:p>
            <a:fld id="{76430B95-4746-41BD-B586-7946EAE5A07B}" type="datetime1">
              <a:rPr lang="en-US" smtClean="0"/>
              <a:t>1/23/2020</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8" name="Picture 7" descr="FN12524_Export9.jpg"/>
          <p:cNvPicPr>
            <a:picLocks noChangeAspect="1"/>
          </p:cNvPicPr>
          <p:nvPr userDrawn="1"/>
        </p:nvPicPr>
        <p:blipFill>
          <a:blip r:embed="rId2"/>
          <a:stretch>
            <a:fillRect/>
          </a:stretch>
        </p:blipFill>
        <p:spPr>
          <a:xfrm>
            <a:off x="0" y="0"/>
            <a:ext cx="9144000" cy="6858000"/>
          </a:xfrm>
          <a:prstGeom prst="rect">
            <a:avLst/>
          </a:prstGeom>
        </p:spPr>
      </p:pic>
      <p:sp>
        <p:nvSpPr>
          <p:cNvPr id="9" name="Slide Number Placeholder 5"/>
          <p:cNvSpPr>
            <a:spLocks noGrp="1"/>
          </p:cNvSpPr>
          <p:nvPr>
            <p:ph type="sldNum" sz="quarter" idx="4"/>
          </p:nvPr>
        </p:nvSpPr>
        <p:spPr>
          <a:xfrm>
            <a:off x="3146944" y="6173786"/>
            <a:ext cx="2133600" cy="365125"/>
          </a:xfrm>
          <a:prstGeom prst="rect">
            <a:avLst/>
          </a:prstGeom>
        </p:spPr>
        <p:txBody>
          <a:bodyPr anchor="t"/>
          <a:lstStyle>
            <a:lvl1pPr algn="ctr">
              <a:defRPr sz="1400">
                <a:solidFill>
                  <a:srgbClr val="001E4D"/>
                </a:solidFill>
              </a:defRPr>
            </a:lvl1pPr>
          </a:lstStyle>
          <a:p>
            <a:fld id="{68F1B1DB-D51A-5F41-94E3-31EA8A1A0B18}" type="slidenum">
              <a:rPr lang="en-US" smtClean="0"/>
              <a:pPr/>
              <a:t>‹#›</a:t>
            </a:fld>
            <a:endParaRPr lang="en-US" dirty="0"/>
          </a:p>
        </p:txBody>
      </p:sp>
      <p:sp>
        <p:nvSpPr>
          <p:cNvPr id="10"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1E4D"/>
                </a:solidFill>
                <a:latin typeface="Arial"/>
                <a:cs typeface="Arial"/>
              </a:defRPr>
            </a:lvl1pPr>
          </a:lstStyle>
          <a:p>
            <a:r>
              <a:rPr lang="en-US" dirty="0"/>
              <a:t>Click to edit Master title style</a:t>
            </a:r>
          </a:p>
        </p:txBody>
      </p:sp>
      <p:sp>
        <p:nvSpPr>
          <p:cNvPr id="11"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Date Placeholder 1"/>
          <p:cNvSpPr>
            <a:spLocks noGrp="1"/>
          </p:cNvSpPr>
          <p:nvPr>
            <p:ph type="dt" sz="half" idx="10"/>
          </p:nvPr>
        </p:nvSpPr>
        <p:spPr>
          <a:xfrm>
            <a:off x="7208324" y="6389904"/>
            <a:ext cx="2133600" cy="365125"/>
          </a:xfrm>
          <a:prstGeom prst="rect">
            <a:avLst/>
          </a:prstGeom>
        </p:spPr>
        <p:txBody>
          <a:bodyPr/>
          <a:lstStyle/>
          <a:p>
            <a:fld id="{4C444D85-395A-4FD0-8AEE-722B2DCD9156}" type="datetime1">
              <a:rPr lang="en-US" smtClean="0"/>
              <a:t>1/23/2020</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400">
                <a:solidFill>
                  <a:srgbClr val="001E4D"/>
                </a:solidFill>
                <a:latin typeface="Arial"/>
                <a:cs typeface="Arial"/>
              </a:defRPr>
            </a:lvl1pPr>
            <a:lvl2pPr>
              <a:defRPr sz="2000">
                <a:solidFill>
                  <a:srgbClr val="001E4D"/>
                </a:solidFill>
                <a:latin typeface="Arial"/>
                <a:cs typeface="Arial"/>
              </a:defRPr>
            </a:lvl2pPr>
            <a:lvl3pPr>
              <a:defRPr sz="2000">
                <a:solidFill>
                  <a:srgbClr val="001E4D"/>
                </a:solidFill>
                <a:latin typeface="Arial"/>
                <a:cs typeface="Arial"/>
              </a:defRPr>
            </a:lvl3pPr>
            <a:lvl4pPr>
              <a:defRPr>
                <a:solidFill>
                  <a:srgbClr val="001E4D"/>
                </a:solidFill>
                <a:latin typeface="Arial"/>
                <a:cs typeface="Arial"/>
              </a:defRPr>
            </a:lvl4pPr>
            <a:lvl5pPr>
              <a:defRPr>
                <a:solidFill>
                  <a:srgbClr val="001E4D"/>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304800" y="6173786"/>
            <a:ext cx="2133600" cy="365125"/>
          </a:xfrm>
          <a:prstGeom prst="rect">
            <a:avLst/>
          </a:prstGeom>
        </p:spPr>
        <p:txBody>
          <a:bodyPr anchor="t"/>
          <a:lstStyle>
            <a:lvl1pPr>
              <a:defRPr sz="1400">
                <a:solidFill>
                  <a:srgbClr val="001E4D"/>
                </a:solidFill>
              </a:defRPr>
            </a:lvl1pPr>
          </a:lstStyle>
          <a:p>
            <a:fld id="{68F1B1DB-D51A-5F41-94E3-31EA8A1A0B18}" type="slidenum">
              <a:rPr lang="en-US" smtClean="0"/>
              <a:pPr/>
              <a:t>‹#›</a:t>
            </a:fld>
            <a:endParaRPr lang="en-US" dirty="0"/>
          </a:p>
        </p:txBody>
      </p:sp>
      <p:sp>
        <p:nvSpPr>
          <p:cNvPr id="8" name="Title 1"/>
          <p:cNvSpPr>
            <a:spLocks noGrp="1"/>
          </p:cNvSpPr>
          <p:nvPr>
            <p:ph type="ctrTitle"/>
          </p:nvPr>
        </p:nvSpPr>
        <p:spPr>
          <a:xfrm>
            <a:off x="685800" y="547575"/>
            <a:ext cx="7772400" cy="640090"/>
          </a:xfrm>
          <a:prstGeom prst="rect">
            <a:avLst/>
          </a:prstGeom>
        </p:spPr>
        <p:txBody>
          <a:bodyPr/>
          <a:lstStyle>
            <a:lvl1pPr>
              <a:defRPr sz="3200">
                <a:solidFill>
                  <a:srgbClr val="95C94F"/>
                </a:solidFill>
              </a:defRPr>
            </a:lvl1pPr>
          </a:lstStyle>
          <a:p>
            <a:r>
              <a:rPr lang="en-US" dirty="0"/>
              <a:t>Click to edit Master title style</a:t>
            </a:r>
          </a:p>
        </p:txBody>
      </p:sp>
      <p:sp>
        <p:nvSpPr>
          <p:cNvPr id="6" name="Date Placeholder 5"/>
          <p:cNvSpPr>
            <a:spLocks noGrp="1"/>
          </p:cNvSpPr>
          <p:nvPr>
            <p:ph type="dt" sz="half" idx="2"/>
          </p:nvPr>
        </p:nvSpPr>
        <p:spPr>
          <a:xfrm>
            <a:off x="7210336" y="638970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C444D85-395A-4FD0-8AEE-722B2DCD9156}" type="datetime1">
              <a:rPr lang="en-US" smtClean="0"/>
              <a:pPr/>
              <a:t>1/23/2020</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400">
                <a:solidFill>
                  <a:srgbClr val="001E4D"/>
                </a:solidFill>
                <a:latin typeface="arial (Body)"/>
                <a:cs typeface="arial (Body)"/>
              </a:defRPr>
            </a:lvl1pPr>
            <a:lvl2pPr>
              <a:defRPr sz="2000">
                <a:solidFill>
                  <a:srgbClr val="001E4D"/>
                </a:solidFill>
                <a:latin typeface="arial (Body)"/>
                <a:cs typeface="arial (Body)"/>
              </a:defRPr>
            </a:lvl2pPr>
            <a:lvl3pPr>
              <a:defRPr sz="2000">
                <a:solidFill>
                  <a:srgbClr val="001E4D"/>
                </a:solidFill>
                <a:latin typeface="arial (Body)"/>
                <a:cs typeface="arial (Body)"/>
              </a:defRPr>
            </a:lvl3pPr>
            <a:lvl4pPr>
              <a:defRPr sz="2000">
                <a:solidFill>
                  <a:srgbClr val="001E4D"/>
                </a:solidFill>
                <a:latin typeface="arial (Body)"/>
                <a:cs typeface="arial (Body)"/>
              </a:defRPr>
            </a:lvl4pPr>
            <a:lvl5pPr>
              <a:defRPr sz="2000">
                <a:solidFill>
                  <a:srgbClr val="001E4D"/>
                </a:solidFill>
                <a:latin typeface="arial (Body)"/>
                <a:cs typeface="arial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solidFill>
                  <a:srgbClr val="001E4D"/>
                </a:solidFill>
                <a:latin typeface="Arial"/>
                <a:cs typeface="Arial"/>
              </a:defRPr>
            </a:lvl1pPr>
            <a:lvl2pPr>
              <a:defRPr sz="2000">
                <a:solidFill>
                  <a:srgbClr val="001E4D"/>
                </a:solidFill>
                <a:latin typeface="Arial"/>
                <a:cs typeface="Arial"/>
              </a:defRPr>
            </a:lvl2pPr>
            <a:lvl3pPr>
              <a:defRPr sz="2000">
                <a:solidFill>
                  <a:srgbClr val="001E4D"/>
                </a:solidFill>
                <a:latin typeface="Arial"/>
                <a:cs typeface="Arial"/>
              </a:defRPr>
            </a:lvl3pPr>
            <a:lvl4pPr>
              <a:defRPr sz="2000">
                <a:solidFill>
                  <a:srgbClr val="001E4D"/>
                </a:solidFill>
                <a:latin typeface="Arial"/>
                <a:cs typeface="Arial"/>
              </a:defRPr>
            </a:lvl4pPr>
            <a:lvl5pPr>
              <a:defRPr sz="2000">
                <a:solidFill>
                  <a:srgbClr val="001E4D"/>
                </a:solidFill>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304800" y="6173786"/>
            <a:ext cx="2133600" cy="365125"/>
          </a:xfrm>
          <a:prstGeom prst="rect">
            <a:avLst/>
          </a:prstGeom>
        </p:spPr>
        <p:txBody>
          <a:bodyPr anchor="t"/>
          <a:lstStyle>
            <a:lvl1pPr>
              <a:defRPr sz="1400">
                <a:solidFill>
                  <a:srgbClr val="001E4D"/>
                </a:solidFill>
              </a:defRPr>
            </a:lvl1pPr>
          </a:lstStyle>
          <a:p>
            <a:fld id="{68F1B1DB-D51A-5F41-94E3-31EA8A1A0B18}" type="slidenum">
              <a:rPr lang="en-US" smtClean="0"/>
              <a:pPr/>
              <a:t>‹#›</a:t>
            </a:fld>
            <a:endParaRPr lang="en-US" dirty="0"/>
          </a:p>
        </p:txBody>
      </p:sp>
      <p:sp>
        <p:nvSpPr>
          <p:cNvPr id="9" name="Title 1"/>
          <p:cNvSpPr>
            <a:spLocks noGrp="1"/>
          </p:cNvSpPr>
          <p:nvPr>
            <p:ph type="ctrTitle"/>
          </p:nvPr>
        </p:nvSpPr>
        <p:spPr>
          <a:xfrm>
            <a:off x="685800" y="547575"/>
            <a:ext cx="7772400" cy="640090"/>
          </a:xfrm>
          <a:prstGeom prst="rect">
            <a:avLst/>
          </a:prstGeom>
        </p:spPr>
        <p:txBody>
          <a:bodyPr/>
          <a:lstStyle>
            <a:lvl1pPr>
              <a:defRPr sz="3200">
                <a:solidFill>
                  <a:srgbClr val="95C94F"/>
                </a:solidFill>
              </a:defRPr>
            </a:lvl1pPr>
          </a:lstStyle>
          <a:p>
            <a:r>
              <a:rPr lang="en-US" dirty="0"/>
              <a:t>Click to edit Master title style</a:t>
            </a:r>
          </a:p>
        </p:txBody>
      </p:sp>
      <p:sp>
        <p:nvSpPr>
          <p:cNvPr id="7" name="Date Placeholder 5"/>
          <p:cNvSpPr>
            <a:spLocks noGrp="1"/>
          </p:cNvSpPr>
          <p:nvPr>
            <p:ph type="dt" sz="half" idx="10"/>
          </p:nvPr>
        </p:nvSpPr>
        <p:spPr>
          <a:xfrm>
            <a:off x="7210336" y="638970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21C4C8F-9167-4710-AFAA-A4982AED3C37}" type="datetime1">
              <a:rPr lang="en-US" smtClean="0"/>
              <a:pPr/>
              <a:t>1/23/2020</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solidFill>
                  <a:srgbClr val="001E4D"/>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1E4D"/>
                </a:solidFill>
                <a:latin typeface="Arial"/>
                <a:cs typeface="Arial"/>
              </a:defRPr>
            </a:lvl1pPr>
            <a:lvl2pPr>
              <a:defRPr sz="2000">
                <a:solidFill>
                  <a:srgbClr val="001E4D"/>
                </a:solidFill>
                <a:latin typeface="Arial"/>
                <a:cs typeface="Arial"/>
              </a:defRPr>
            </a:lvl2pPr>
            <a:lvl3pPr>
              <a:defRPr sz="2000">
                <a:solidFill>
                  <a:srgbClr val="001E4D"/>
                </a:solidFill>
                <a:latin typeface="Arial"/>
                <a:cs typeface="Arial"/>
              </a:defRPr>
            </a:lvl3pPr>
            <a:lvl4pPr>
              <a:defRPr sz="2000">
                <a:solidFill>
                  <a:srgbClr val="001E4D"/>
                </a:solidFill>
                <a:latin typeface="Arial"/>
                <a:cs typeface="Arial"/>
              </a:defRPr>
            </a:lvl4pPr>
            <a:lvl5pPr>
              <a:defRPr sz="2000">
                <a:solidFill>
                  <a:srgbClr val="001E4D"/>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solidFill>
                  <a:srgbClr val="001E4D"/>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001E4D"/>
                </a:solidFill>
                <a:latin typeface="Arial"/>
                <a:cs typeface="Arial"/>
              </a:defRPr>
            </a:lvl1pPr>
            <a:lvl2pPr>
              <a:defRPr sz="2000">
                <a:solidFill>
                  <a:srgbClr val="001E4D"/>
                </a:solidFill>
                <a:latin typeface="Arial"/>
                <a:cs typeface="Arial"/>
              </a:defRPr>
            </a:lvl2pPr>
            <a:lvl3pPr>
              <a:defRPr sz="2000">
                <a:solidFill>
                  <a:srgbClr val="001E4D"/>
                </a:solidFill>
                <a:latin typeface="Arial"/>
                <a:cs typeface="Arial"/>
              </a:defRPr>
            </a:lvl3pPr>
            <a:lvl4pPr>
              <a:defRPr sz="2000">
                <a:solidFill>
                  <a:srgbClr val="001E4D"/>
                </a:solidFill>
                <a:latin typeface="Arial"/>
                <a:cs typeface="Arial"/>
              </a:defRPr>
            </a:lvl4pPr>
            <a:lvl5pPr>
              <a:defRPr sz="2000">
                <a:solidFill>
                  <a:srgbClr val="001E4D"/>
                </a:solidFill>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0"/>
          </p:nvPr>
        </p:nvSpPr>
        <p:spPr>
          <a:xfrm>
            <a:off x="304800" y="6173786"/>
            <a:ext cx="2133600" cy="365125"/>
          </a:xfrm>
          <a:prstGeom prst="rect">
            <a:avLst/>
          </a:prstGeom>
        </p:spPr>
        <p:txBody>
          <a:bodyPr anchor="t"/>
          <a:lstStyle>
            <a:lvl1pPr>
              <a:defRPr sz="1400">
                <a:solidFill>
                  <a:srgbClr val="001E4D"/>
                </a:solidFill>
              </a:defRPr>
            </a:lvl1pPr>
          </a:lstStyle>
          <a:p>
            <a:fld id="{68F1B1DB-D51A-5F41-94E3-31EA8A1A0B18}" type="slidenum">
              <a:rPr lang="en-US" smtClean="0"/>
              <a:pPr/>
              <a:t>‹#›</a:t>
            </a:fld>
            <a:endParaRPr lang="en-US" dirty="0"/>
          </a:p>
        </p:txBody>
      </p:sp>
      <p:sp>
        <p:nvSpPr>
          <p:cNvPr id="11" name="Title 1"/>
          <p:cNvSpPr>
            <a:spLocks noGrp="1"/>
          </p:cNvSpPr>
          <p:nvPr>
            <p:ph type="ctrTitle"/>
          </p:nvPr>
        </p:nvSpPr>
        <p:spPr>
          <a:xfrm>
            <a:off x="685800" y="547575"/>
            <a:ext cx="7772400" cy="640090"/>
          </a:xfrm>
          <a:prstGeom prst="rect">
            <a:avLst/>
          </a:prstGeom>
        </p:spPr>
        <p:txBody>
          <a:bodyPr/>
          <a:lstStyle>
            <a:lvl1pPr>
              <a:defRPr sz="3200">
                <a:solidFill>
                  <a:srgbClr val="95C94F"/>
                </a:solidFill>
              </a:defRPr>
            </a:lvl1pPr>
          </a:lstStyle>
          <a:p>
            <a:r>
              <a:rPr lang="en-US" dirty="0"/>
              <a:t>Click to edit Master title style</a:t>
            </a:r>
          </a:p>
        </p:txBody>
      </p:sp>
      <p:sp>
        <p:nvSpPr>
          <p:cNvPr id="9" name="Date Placeholder 5"/>
          <p:cNvSpPr>
            <a:spLocks noGrp="1"/>
          </p:cNvSpPr>
          <p:nvPr>
            <p:ph type="dt" sz="half" idx="11"/>
          </p:nvPr>
        </p:nvSpPr>
        <p:spPr>
          <a:xfrm>
            <a:off x="7210336" y="6389702"/>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764424F9-CDE4-4D2F-99F5-E54E3D3BB43B}" type="datetime1">
              <a:rPr lang="en-US" smtClean="0"/>
              <a:pPr/>
              <a:t>1/23/2020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7" r:id="rId2"/>
    <p:sldLayoutId id="2147483668" r:id="rId3"/>
    <p:sldLayoutId id="2147483669" r:id="rId4"/>
    <p:sldLayoutId id="2147483670" r:id="rId5"/>
    <p:sldLayoutId id="2147483671" r:id="rId6"/>
    <p:sldLayoutId id="2147483650" r:id="rId7"/>
    <p:sldLayoutId id="2147483652" r:id="rId8"/>
    <p:sldLayoutId id="2147483653" r:id="rId9"/>
    <p:sldLayoutId id="2147483655" r:id="rId10"/>
    <p:sldLayoutId id="2147483656" r:id="rId11"/>
    <p:sldLayoutId id="2147483657"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Enable Savings Plan</a:t>
            </a:r>
          </a:p>
        </p:txBody>
      </p:sp>
      <p:sp>
        <p:nvSpPr>
          <p:cNvPr id="5" name="Slide Number Placeholder 4"/>
          <p:cNvSpPr>
            <a:spLocks noGrp="1"/>
          </p:cNvSpPr>
          <p:nvPr>
            <p:ph type="sldNum" sz="quarter" idx="4294967295"/>
          </p:nvPr>
        </p:nvSpPr>
        <p:spPr>
          <a:xfrm>
            <a:off x="304800" y="6173786"/>
            <a:ext cx="2133600" cy="365125"/>
          </a:xfrm>
          <a:prstGeom prst="rect">
            <a:avLst/>
          </a:prstGeom>
        </p:spPr>
        <p:txBody>
          <a:bodyPr/>
          <a:lstStyle/>
          <a:p>
            <a:fld id="{68F1B1DB-D51A-5F41-94E3-31EA8A1A0B18}" type="slidenum">
              <a:rPr lang="en-US" smtClean="0"/>
              <a:pPr/>
              <a:t>1</a:t>
            </a:fld>
            <a:endParaRPr lang="en-US" dirty="0"/>
          </a:p>
        </p:txBody>
      </p:sp>
      <p:sp>
        <p:nvSpPr>
          <p:cNvPr id="2" name="Date Placeholder 1"/>
          <p:cNvSpPr>
            <a:spLocks noGrp="1"/>
          </p:cNvSpPr>
          <p:nvPr>
            <p:ph type="dt" sz="half" idx="2"/>
          </p:nvPr>
        </p:nvSpPr>
        <p:spPr/>
        <p:txBody>
          <a:bodyPr/>
          <a:lstStyle/>
          <a:p>
            <a:fld id="{641B03EA-3180-49D8-B2D2-EDEC5E3584D7}" type="datetime1">
              <a:rPr lang="en-US" smtClean="0"/>
              <a:t>1/23/2020</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Enable Savings Plan</a:t>
            </a:r>
          </a:p>
        </p:txBody>
      </p:sp>
      <p:sp>
        <p:nvSpPr>
          <p:cNvPr id="4" name="Slide Number Placeholder 3"/>
          <p:cNvSpPr>
            <a:spLocks noGrp="1"/>
          </p:cNvSpPr>
          <p:nvPr>
            <p:ph type="sldNum" sz="quarter" idx="4"/>
          </p:nvPr>
        </p:nvSpPr>
        <p:spPr/>
        <p:txBody>
          <a:bodyPr/>
          <a:lstStyle/>
          <a:p>
            <a:fld id="{68F1B1DB-D51A-5F41-94E3-31EA8A1A0B18}" type="slidenum">
              <a:rPr lang="en-US" smtClean="0"/>
              <a:pPr/>
              <a:t>10</a:t>
            </a:fld>
            <a:endParaRPr lang="en-US" dirty="0"/>
          </a:p>
        </p:txBody>
      </p:sp>
      <p:sp>
        <p:nvSpPr>
          <p:cNvPr id="2" name="Date Placeholder 1"/>
          <p:cNvSpPr>
            <a:spLocks noGrp="1"/>
          </p:cNvSpPr>
          <p:nvPr>
            <p:ph type="dt" sz="half" idx="10"/>
          </p:nvPr>
        </p:nvSpPr>
        <p:spPr/>
        <p:txBody>
          <a:bodyPr/>
          <a:lstStyle/>
          <a:p>
            <a:fld id="{21D5869F-41EF-4E1E-9AA1-5DEAC53E618C}" type="datetime1">
              <a:rPr lang="en-US" smtClean="0"/>
              <a:t>1/23/2020</a:t>
            </a:fld>
            <a:endParaRPr lang="en-US" dirty="0"/>
          </a:p>
        </p:txBody>
      </p:sp>
      <p:sp>
        <p:nvSpPr>
          <p:cNvPr id="6" name="Content Placeholder 5"/>
          <p:cNvSpPr>
            <a:spLocks noGrp="1"/>
          </p:cNvSpPr>
          <p:nvPr>
            <p:ph idx="4294967295"/>
          </p:nvPr>
        </p:nvSpPr>
        <p:spPr>
          <a:xfrm>
            <a:off x="1285103" y="1754658"/>
            <a:ext cx="6759146" cy="3867665"/>
          </a:xfrm>
          <a:prstGeom prst="rect">
            <a:avLst/>
          </a:prstGeom>
        </p:spPr>
        <p:txBody>
          <a:bodyPr/>
          <a:lstStyle/>
          <a:p>
            <a:pPr marL="0" indent="0">
              <a:spcBef>
                <a:spcPts val="1200"/>
              </a:spcBef>
              <a:buNone/>
            </a:pPr>
            <a:r>
              <a:rPr lang="en-US" sz="2400" dirty="0">
                <a:solidFill>
                  <a:srgbClr val="001E4D"/>
                </a:solidFill>
                <a:latin typeface="Arial" panose="020B0604020202020204" pitchFamily="34" charset="0"/>
                <a:cs typeface="Arial" panose="020B0604020202020204" pitchFamily="34" charset="0"/>
              </a:rPr>
              <a:t>Flexibility</a:t>
            </a:r>
          </a:p>
          <a:p>
            <a:pPr>
              <a:spcBef>
                <a:spcPts val="1200"/>
              </a:spcBef>
            </a:pPr>
            <a:r>
              <a:rPr lang="en-US" sz="1800" dirty="0">
                <a:solidFill>
                  <a:srgbClr val="001E4D"/>
                </a:solidFill>
                <a:latin typeface="Arial" panose="020B0604020202020204" pitchFamily="34" charset="0"/>
                <a:cs typeface="Arial" panose="020B0604020202020204" pitchFamily="34" charset="0"/>
              </a:rPr>
              <a:t>Anyone can contribute to an account</a:t>
            </a:r>
          </a:p>
          <a:p>
            <a:pPr>
              <a:spcBef>
                <a:spcPts val="1200"/>
              </a:spcBef>
            </a:pPr>
            <a:r>
              <a:rPr lang="en-US" sz="1800" dirty="0">
                <a:solidFill>
                  <a:srgbClr val="001E4D"/>
                </a:solidFill>
                <a:latin typeface="Arial" panose="020B0604020202020204" pitchFamily="34" charset="0"/>
                <a:cs typeface="Arial" panose="020B0604020202020204" pitchFamily="34" charset="0"/>
              </a:rPr>
              <a:t>Wide range of Qualified Disability Expense Options</a:t>
            </a:r>
          </a:p>
          <a:p>
            <a:pPr>
              <a:spcBef>
                <a:spcPts val="1200"/>
              </a:spcBef>
            </a:pPr>
            <a:r>
              <a:rPr lang="en-US" sz="1800" dirty="0">
                <a:solidFill>
                  <a:srgbClr val="001E4D"/>
                </a:solidFill>
                <a:latin typeface="Arial" panose="020B0604020202020204" pitchFamily="34" charset="0"/>
                <a:cs typeface="Arial" panose="020B0604020202020204" pitchFamily="34" charset="0"/>
              </a:rPr>
              <a:t>Can  be withdrawn any time, but may be subject to tax and penalties if not for qualified expense</a:t>
            </a:r>
          </a:p>
          <a:p>
            <a:pPr>
              <a:spcBef>
                <a:spcPts val="1200"/>
              </a:spcBef>
            </a:pPr>
            <a:r>
              <a:rPr lang="en-US" sz="1800" dirty="0">
                <a:solidFill>
                  <a:srgbClr val="001E4D"/>
                </a:solidFill>
                <a:latin typeface="Arial" panose="020B0604020202020204" pitchFamily="34" charset="0"/>
                <a:cs typeface="Arial" panose="020B0604020202020204" pitchFamily="34" charset="0"/>
              </a:rPr>
              <a:t>Nation-wide plan</a:t>
            </a:r>
          </a:p>
          <a:p>
            <a:pPr>
              <a:spcBef>
                <a:spcPts val="1200"/>
              </a:spcBef>
            </a:pPr>
            <a:r>
              <a:rPr lang="en-US" sz="1800" dirty="0">
                <a:solidFill>
                  <a:srgbClr val="001E4D"/>
                </a:solidFill>
                <a:latin typeface="Arial" panose="020B0604020202020204" pitchFamily="34" charset="0"/>
                <a:cs typeface="Arial" panose="020B0604020202020204" pitchFamily="34" charset="0"/>
              </a:rPr>
              <a:t>Gifting is an easy way for others to contribute to the account</a:t>
            </a:r>
          </a:p>
        </p:txBody>
      </p:sp>
    </p:spTree>
    <p:extLst>
      <p:ext uri="{BB962C8B-B14F-4D97-AF65-F5344CB8AC3E}">
        <p14:creationId xmlns:p14="http://schemas.microsoft.com/office/powerpoint/2010/main" val="375798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Enable Savings Plan</a:t>
            </a:r>
          </a:p>
        </p:txBody>
      </p:sp>
      <p:sp>
        <p:nvSpPr>
          <p:cNvPr id="4" name="Slide Number Placeholder 3"/>
          <p:cNvSpPr>
            <a:spLocks noGrp="1"/>
          </p:cNvSpPr>
          <p:nvPr>
            <p:ph type="sldNum" sz="quarter" idx="4"/>
          </p:nvPr>
        </p:nvSpPr>
        <p:spPr/>
        <p:txBody>
          <a:bodyPr/>
          <a:lstStyle/>
          <a:p>
            <a:fld id="{68F1B1DB-D51A-5F41-94E3-31EA8A1A0B18}" type="slidenum">
              <a:rPr lang="en-US" smtClean="0"/>
              <a:pPr/>
              <a:t>11</a:t>
            </a:fld>
            <a:endParaRPr lang="en-US" dirty="0"/>
          </a:p>
        </p:txBody>
      </p:sp>
      <p:sp>
        <p:nvSpPr>
          <p:cNvPr id="2" name="Date Placeholder 1"/>
          <p:cNvSpPr>
            <a:spLocks noGrp="1"/>
          </p:cNvSpPr>
          <p:nvPr>
            <p:ph type="dt" sz="half" idx="10"/>
          </p:nvPr>
        </p:nvSpPr>
        <p:spPr/>
        <p:txBody>
          <a:bodyPr/>
          <a:lstStyle/>
          <a:p>
            <a:fld id="{5F0F4929-EA76-47AC-92EF-628FCC901AC7}" type="datetime1">
              <a:rPr lang="en-US" smtClean="0"/>
              <a:t>1/23/2020</a:t>
            </a:fld>
            <a:endParaRPr lang="en-US" dirty="0"/>
          </a:p>
        </p:txBody>
      </p:sp>
      <p:sp>
        <p:nvSpPr>
          <p:cNvPr id="6" name="Content Placeholder 5"/>
          <p:cNvSpPr>
            <a:spLocks noGrp="1"/>
          </p:cNvSpPr>
          <p:nvPr>
            <p:ph idx="4294967295"/>
          </p:nvPr>
        </p:nvSpPr>
        <p:spPr>
          <a:xfrm>
            <a:off x="1037963" y="1631092"/>
            <a:ext cx="7191637" cy="4198508"/>
          </a:xfrm>
          <a:prstGeom prst="rect">
            <a:avLst/>
          </a:prstGeom>
        </p:spPr>
        <p:txBody>
          <a:bodyPr/>
          <a:lstStyle/>
          <a:p>
            <a:pPr marL="0" indent="0">
              <a:spcBef>
                <a:spcPts val="1200"/>
              </a:spcBef>
              <a:spcAft>
                <a:spcPts val="600"/>
              </a:spcAft>
              <a:buNone/>
            </a:pPr>
            <a:r>
              <a:rPr lang="en-US" sz="2400" dirty="0">
                <a:solidFill>
                  <a:srgbClr val="001E4D"/>
                </a:solidFill>
                <a:latin typeface="Arial" panose="020B0604020202020204" pitchFamily="34" charset="0"/>
                <a:cs typeface="Arial" panose="020B0604020202020204" pitchFamily="34" charset="0"/>
              </a:rPr>
              <a:t>Low Fees</a:t>
            </a:r>
          </a:p>
          <a:p>
            <a:pPr>
              <a:spcBef>
                <a:spcPts val="1200"/>
              </a:spcBef>
              <a:spcAft>
                <a:spcPts val="600"/>
              </a:spcAft>
            </a:pPr>
            <a:r>
              <a:rPr lang="en-US" sz="1800" dirty="0">
                <a:solidFill>
                  <a:srgbClr val="001E4D"/>
                </a:solidFill>
                <a:latin typeface="Arial" panose="020B0604020202020204" pitchFamily="34" charset="0"/>
                <a:cs typeface="Arial" panose="020B0604020202020204" pitchFamily="34" charset="0"/>
              </a:rPr>
              <a:t> Quarterly charge per account of $11.25 </a:t>
            </a:r>
          </a:p>
          <a:p>
            <a:pPr>
              <a:spcBef>
                <a:spcPts val="1200"/>
              </a:spcBef>
              <a:spcAft>
                <a:spcPts val="600"/>
              </a:spcAft>
            </a:pPr>
            <a:r>
              <a:rPr lang="en-US" sz="1800" dirty="0">
                <a:solidFill>
                  <a:srgbClr val="001E4D"/>
                </a:solidFill>
                <a:latin typeface="Arial" panose="020B0604020202020204" pitchFamily="34" charset="0"/>
                <a:cs typeface="Arial" panose="020B0604020202020204" pitchFamily="34" charset="0"/>
              </a:rPr>
              <a:t>Low total asset-based fees range from 0.50% to 0.55%</a:t>
            </a:r>
          </a:p>
          <a:p>
            <a:pPr>
              <a:spcBef>
                <a:spcPts val="1200"/>
              </a:spcBef>
              <a:spcAft>
                <a:spcPts val="600"/>
              </a:spcAft>
            </a:pPr>
            <a:r>
              <a:rPr lang="en-US" sz="1800" dirty="0">
                <a:solidFill>
                  <a:srgbClr val="001E4D"/>
                </a:solidFill>
                <a:latin typeface="Arial" panose="020B0604020202020204" pitchFamily="34" charset="0"/>
                <a:cs typeface="Arial" panose="020B0604020202020204" pitchFamily="34" charset="0"/>
              </a:rPr>
              <a:t>No enrollment, investment change, transfer or distribution fee</a:t>
            </a:r>
          </a:p>
          <a:p>
            <a:pPr>
              <a:spcAft>
                <a:spcPts val="600"/>
              </a:spcAft>
            </a:pPr>
            <a:endParaRPr lang="en-US" sz="1800" dirty="0"/>
          </a:p>
        </p:txBody>
      </p:sp>
    </p:spTree>
    <p:extLst>
      <p:ext uri="{BB962C8B-B14F-4D97-AF65-F5344CB8AC3E}">
        <p14:creationId xmlns:p14="http://schemas.microsoft.com/office/powerpoint/2010/main" val="349399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Enable Savings Plan</a:t>
            </a:r>
          </a:p>
        </p:txBody>
      </p:sp>
      <p:sp>
        <p:nvSpPr>
          <p:cNvPr id="4" name="Slide Number Placeholder 3"/>
          <p:cNvSpPr>
            <a:spLocks noGrp="1"/>
          </p:cNvSpPr>
          <p:nvPr>
            <p:ph type="sldNum" sz="quarter" idx="4"/>
          </p:nvPr>
        </p:nvSpPr>
        <p:spPr/>
        <p:txBody>
          <a:bodyPr/>
          <a:lstStyle/>
          <a:p>
            <a:fld id="{68F1B1DB-D51A-5F41-94E3-31EA8A1A0B18}" type="slidenum">
              <a:rPr lang="en-US" smtClean="0"/>
              <a:pPr/>
              <a:t>12</a:t>
            </a:fld>
            <a:endParaRPr lang="en-US" dirty="0"/>
          </a:p>
        </p:txBody>
      </p:sp>
      <p:sp>
        <p:nvSpPr>
          <p:cNvPr id="2" name="Date Placeholder 1"/>
          <p:cNvSpPr>
            <a:spLocks noGrp="1"/>
          </p:cNvSpPr>
          <p:nvPr>
            <p:ph type="dt" sz="half" idx="10"/>
          </p:nvPr>
        </p:nvSpPr>
        <p:spPr/>
        <p:txBody>
          <a:bodyPr/>
          <a:lstStyle/>
          <a:p>
            <a:fld id="{5F0F4929-EA76-47AC-92EF-628FCC901AC7}" type="datetime1">
              <a:rPr lang="en-US" smtClean="0"/>
              <a:t>1/23/2020</a:t>
            </a:fld>
            <a:endParaRPr lang="en-US" dirty="0"/>
          </a:p>
        </p:txBody>
      </p:sp>
      <p:sp>
        <p:nvSpPr>
          <p:cNvPr id="6" name="Content Placeholder 5"/>
          <p:cNvSpPr>
            <a:spLocks noGrp="1"/>
          </p:cNvSpPr>
          <p:nvPr>
            <p:ph idx="4294967295"/>
          </p:nvPr>
        </p:nvSpPr>
        <p:spPr>
          <a:xfrm>
            <a:off x="695325" y="1343025"/>
            <a:ext cx="7534275" cy="4486575"/>
          </a:xfrm>
          <a:prstGeom prst="rect">
            <a:avLst/>
          </a:prstGeom>
        </p:spPr>
        <p:txBody>
          <a:bodyPr/>
          <a:lstStyle/>
          <a:p>
            <a:pPr marL="0" indent="0">
              <a:spcBef>
                <a:spcPts val="1200"/>
              </a:spcBef>
              <a:spcAft>
                <a:spcPts val="600"/>
              </a:spcAft>
              <a:buNone/>
            </a:pPr>
            <a:r>
              <a:rPr lang="en-US" sz="2400" dirty="0">
                <a:solidFill>
                  <a:srgbClr val="001E4D"/>
                </a:solidFill>
                <a:latin typeface="Arial" panose="020B0604020202020204" pitchFamily="34" charset="0"/>
                <a:cs typeface="Arial" panose="020B0604020202020204" pitchFamily="34" charset="0"/>
              </a:rPr>
              <a:t>Contributions</a:t>
            </a:r>
          </a:p>
          <a:p>
            <a:pPr>
              <a:spcBef>
                <a:spcPts val="1200"/>
              </a:spcBef>
              <a:spcAft>
                <a:spcPts val="600"/>
              </a:spcAft>
            </a:pPr>
            <a:r>
              <a:rPr lang="en-US" sz="1800" dirty="0">
                <a:solidFill>
                  <a:srgbClr val="001E4D"/>
                </a:solidFill>
                <a:latin typeface="Arial" panose="020B0604020202020204" pitchFamily="34" charset="0"/>
                <a:cs typeface="Arial" panose="020B0604020202020204" pitchFamily="34" charset="0"/>
              </a:rPr>
              <a:t> Initial deposit of $50, reduced to $25 with AIP or payroll deduction</a:t>
            </a:r>
          </a:p>
          <a:p>
            <a:pPr>
              <a:spcBef>
                <a:spcPts val="1200"/>
              </a:spcBef>
              <a:spcAft>
                <a:spcPts val="600"/>
              </a:spcAft>
            </a:pPr>
            <a:r>
              <a:rPr lang="en-US" sz="1800" dirty="0">
                <a:solidFill>
                  <a:srgbClr val="001E4D"/>
                </a:solidFill>
                <a:latin typeface="Arial" panose="020B0604020202020204" pitchFamily="34" charset="0"/>
                <a:cs typeface="Arial" panose="020B0604020202020204" pitchFamily="34" charset="0"/>
              </a:rPr>
              <a:t>Subsequent of $25, waived with AIP or payroll deduction</a:t>
            </a:r>
          </a:p>
          <a:p>
            <a:pPr>
              <a:spcBef>
                <a:spcPts val="1200"/>
              </a:spcBef>
              <a:spcAft>
                <a:spcPts val="600"/>
              </a:spcAft>
            </a:pPr>
            <a:r>
              <a:rPr lang="en-US" sz="1800" dirty="0">
                <a:solidFill>
                  <a:srgbClr val="001E4D"/>
                </a:solidFill>
                <a:latin typeface="Arial" panose="020B0604020202020204" pitchFamily="34" charset="0"/>
                <a:cs typeface="Arial" panose="020B0604020202020204" pitchFamily="34" charset="0"/>
              </a:rPr>
              <a:t>Can be made online, automatically contributed from a checking or savings account, by check, wire transfer, payroll deduction or electronic fund transfer</a:t>
            </a:r>
          </a:p>
          <a:p>
            <a:pPr>
              <a:spcBef>
                <a:spcPts val="1200"/>
              </a:spcBef>
              <a:spcAft>
                <a:spcPts val="600"/>
              </a:spcAft>
            </a:pPr>
            <a:r>
              <a:rPr lang="en-US" sz="1800" dirty="0">
                <a:solidFill>
                  <a:srgbClr val="001E4D"/>
                </a:solidFill>
                <a:latin typeface="Arial" panose="020B0604020202020204" pitchFamily="34" charset="0"/>
                <a:cs typeface="Arial" panose="020B0604020202020204" pitchFamily="34" charset="0"/>
              </a:rPr>
              <a:t>Annual contribution limit is currently $15,000 from all sources</a:t>
            </a:r>
          </a:p>
          <a:p>
            <a:pPr>
              <a:spcBef>
                <a:spcPts val="1200"/>
              </a:spcBef>
              <a:spcAft>
                <a:spcPts val="600"/>
              </a:spcAft>
            </a:pPr>
            <a:r>
              <a:rPr lang="en-US" sz="1800" dirty="0">
                <a:solidFill>
                  <a:srgbClr val="001E4D"/>
                </a:solidFill>
                <a:latin typeface="Arial" panose="020B0604020202020204" pitchFamily="34" charset="0"/>
                <a:cs typeface="Arial" panose="020B0604020202020204" pitchFamily="34" charset="0"/>
              </a:rPr>
              <a:t>Contribution's by an employed Account Owner who has earned income during the calendar year may be able to exceed the Annual Contribution Limit</a:t>
            </a:r>
          </a:p>
          <a:p>
            <a:pPr marL="0" indent="0">
              <a:spcBef>
                <a:spcPts val="1200"/>
              </a:spcBef>
              <a:spcAft>
                <a:spcPts val="600"/>
              </a:spcAft>
              <a:buNone/>
            </a:pPr>
            <a:endParaRPr lang="en-US" sz="1800" dirty="0">
              <a:solidFill>
                <a:srgbClr val="001E4D"/>
              </a:solidFill>
              <a:latin typeface="Arial" panose="020B0604020202020204" pitchFamily="34" charset="0"/>
              <a:cs typeface="Arial" panose="020B0604020202020204" pitchFamily="34" charset="0"/>
            </a:endParaRPr>
          </a:p>
          <a:p>
            <a:pPr>
              <a:spcAft>
                <a:spcPts val="600"/>
              </a:spcAft>
            </a:pPr>
            <a:endParaRPr lang="en-US" sz="1800" dirty="0"/>
          </a:p>
        </p:txBody>
      </p:sp>
    </p:spTree>
    <p:extLst>
      <p:ext uri="{BB962C8B-B14F-4D97-AF65-F5344CB8AC3E}">
        <p14:creationId xmlns:p14="http://schemas.microsoft.com/office/powerpoint/2010/main" val="188646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8F1B1DB-D51A-5F41-94E3-31EA8A1A0B18}" type="slidenum">
              <a:rPr lang="en-US" smtClean="0"/>
              <a:pPr/>
              <a:t>13</a:t>
            </a:fld>
            <a:endParaRPr lang="en-US" dirty="0"/>
          </a:p>
        </p:txBody>
      </p:sp>
      <p:sp>
        <p:nvSpPr>
          <p:cNvPr id="2" name="Date Placeholder 1"/>
          <p:cNvSpPr>
            <a:spLocks noGrp="1"/>
          </p:cNvSpPr>
          <p:nvPr>
            <p:ph type="dt" sz="half" idx="10"/>
          </p:nvPr>
        </p:nvSpPr>
        <p:spPr/>
        <p:txBody>
          <a:bodyPr/>
          <a:lstStyle/>
          <a:p>
            <a:fld id="{103CBBCE-F148-4D69-827A-7BD4A3FD82B7}" type="datetime1">
              <a:rPr lang="en-US" smtClean="0"/>
              <a:t>1/23/2020</a:t>
            </a:fld>
            <a:endParaRPr lang="en-US" dirty="0"/>
          </a:p>
        </p:txBody>
      </p:sp>
      <p:sp>
        <p:nvSpPr>
          <p:cNvPr id="6" name="Content Placeholder 5"/>
          <p:cNvSpPr>
            <a:spLocks noGrp="1"/>
          </p:cNvSpPr>
          <p:nvPr>
            <p:ph idx="4294967295"/>
          </p:nvPr>
        </p:nvSpPr>
        <p:spPr>
          <a:xfrm>
            <a:off x="762000" y="1449977"/>
            <a:ext cx="7517028" cy="4814899"/>
          </a:xfrm>
          <a:prstGeom prst="rect">
            <a:avLst/>
          </a:prstGeom>
        </p:spPr>
        <p:txBody>
          <a:bodyPr>
            <a:noAutofit/>
          </a:bodyPr>
          <a:lstStyle/>
          <a:p>
            <a:pPr marL="0" indent="0">
              <a:spcBef>
                <a:spcPts val="1200"/>
              </a:spcBef>
              <a:spcAft>
                <a:spcPts val="600"/>
              </a:spcAft>
              <a:buNone/>
            </a:pPr>
            <a:r>
              <a:rPr lang="en-US" sz="2600" dirty="0">
                <a:solidFill>
                  <a:srgbClr val="001E4D"/>
                </a:solidFill>
                <a:latin typeface="Arial" panose="020B0604020202020204" pitchFamily="34" charset="0"/>
                <a:cs typeface="Arial" panose="020B0604020202020204" pitchFamily="34" charset="0"/>
              </a:rPr>
              <a:t>Tax Benefits</a:t>
            </a:r>
          </a:p>
          <a:p>
            <a:pPr>
              <a:spcBef>
                <a:spcPts val="1200"/>
              </a:spcBef>
            </a:pPr>
            <a:r>
              <a:rPr lang="en-US" sz="1800" dirty="0">
                <a:solidFill>
                  <a:srgbClr val="001E4D"/>
                </a:solidFill>
                <a:latin typeface="Arial" panose="020B0604020202020204" pitchFamily="34" charset="0"/>
                <a:cs typeface="Arial" panose="020B0604020202020204" pitchFamily="34" charset="0"/>
              </a:rPr>
              <a:t>Earnings are tax-deferred while in your Plan account and tax-free if used for Qualified Disability Expenses</a:t>
            </a:r>
          </a:p>
          <a:p>
            <a:pPr marL="742950" lvl="2" indent="-285750">
              <a:spcBef>
                <a:spcPts val="1200"/>
              </a:spcBef>
              <a:buFont typeface="Arial" panose="020B0604020202020204" pitchFamily="34" charset="0"/>
              <a:buChar char="-"/>
            </a:pPr>
            <a:r>
              <a:rPr lang="en-US" sz="1600" dirty="0">
                <a:solidFill>
                  <a:srgbClr val="001E4D"/>
                </a:solidFill>
                <a:latin typeface="Arial" panose="020B0604020202020204" pitchFamily="34" charset="0"/>
                <a:cs typeface="Arial" panose="020B0604020202020204" pitchFamily="34" charset="0"/>
              </a:rPr>
              <a:t>The earnings portion of withdrawals used on Non-Qualified Disability Expenses are subject to federal and state income tax and additional 10% federal tax</a:t>
            </a:r>
          </a:p>
          <a:p>
            <a:pPr>
              <a:spcBef>
                <a:spcPts val="1200"/>
              </a:spcBef>
            </a:pPr>
            <a:r>
              <a:rPr lang="en-US" sz="1800" dirty="0">
                <a:solidFill>
                  <a:srgbClr val="001E4D"/>
                </a:solidFill>
                <a:latin typeface="Arial" panose="020B0604020202020204" pitchFamily="34" charset="0"/>
                <a:cs typeface="Arial" panose="020B0604020202020204" pitchFamily="34" charset="0"/>
              </a:rPr>
              <a:t>Any Nebraska state income tax payer who contributes to an Enable account may be eligible for an income tax deduction for contributions up to $10,000 ($5,000 if married filing separately)</a:t>
            </a:r>
            <a:endParaRPr lang="en-US" sz="1600" dirty="0">
              <a:solidFill>
                <a:srgbClr val="001E4D"/>
              </a:solidFill>
              <a:latin typeface="Arial" panose="020B0604020202020204" pitchFamily="34" charset="0"/>
              <a:cs typeface="Arial" panose="020B0604020202020204" pitchFamily="34" charset="0"/>
            </a:endParaRPr>
          </a:p>
          <a:p>
            <a:pPr>
              <a:spcBef>
                <a:spcPts val="1200"/>
              </a:spcBef>
            </a:pPr>
            <a:r>
              <a:rPr lang="en-US" sz="1800" dirty="0">
                <a:solidFill>
                  <a:srgbClr val="001E4D"/>
                </a:solidFill>
                <a:latin typeface="Arial" panose="020B0604020202020204" pitchFamily="34" charset="0"/>
                <a:cs typeface="Arial" panose="020B0604020202020204" pitchFamily="34" charset="0"/>
              </a:rPr>
              <a:t>Contributors other than the account owner can take advantage of estate tax benefits</a:t>
            </a:r>
          </a:p>
          <a:p>
            <a:pPr marL="0" indent="0">
              <a:buNone/>
            </a:pPr>
            <a:endParaRPr lang="en-US" dirty="0"/>
          </a:p>
          <a:p>
            <a:pPr marL="0" indent="0">
              <a:buNone/>
            </a:pPr>
            <a:endParaRPr lang="en-US" dirty="0"/>
          </a:p>
        </p:txBody>
      </p:sp>
      <p:sp>
        <p:nvSpPr>
          <p:cNvPr id="7" name="Title 4"/>
          <p:cNvSpPr>
            <a:spLocks noGrp="1"/>
          </p:cNvSpPr>
          <p:nvPr>
            <p:ph type="ctrTitle"/>
          </p:nvPr>
        </p:nvSpPr>
        <p:spPr>
          <a:xfrm>
            <a:off x="2294852" y="574997"/>
            <a:ext cx="6163348" cy="621802"/>
          </a:xfrm>
        </p:spPr>
        <p:txBody>
          <a:bodyPr/>
          <a:lstStyle/>
          <a:p>
            <a:r>
              <a:rPr lang="en-US" dirty="0"/>
              <a:t>Enable Savings Plan</a:t>
            </a:r>
          </a:p>
        </p:txBody>
      </p:sp>
    </p:spTree>
    <p:extLst>
      <p:ext uri="{BB962C8B-B14F-4D97-AF65-F5344CB8AC3E}">
        <p14:creationId xmlns:p14="http://schemas.microsoft.com/office/powerpoint/2010/main" val="164255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Enable Savings Plan</a:t>
            </a:r>
          </a:p>
        </p:txBody>
      </p:sp>
      <p:sp>
        <p:nvSpPr>
          <p:cNvPr id="4" name="Slide Number Placeholder 3"/>
          <p:cNvSpPr>
            <a:spLocks noGrp="1"/>
          </p:cNvSpPr>
          <p:nvPr>
            <p:ph type="sldNum" sz="quarter" idx="4"/>
          </p:nvPr>
        </p:nvSpPr>
        <p:spPr/>
        <p:txBody>
          <a:bodyPr/>
          <a:lstStyle/>
          <a:p>
            <a:fld id="{68F1B1DB-D51A-5F41-94E3-31EA8A1A0B18}" type="slidenum">
              <a:rPr lang="en-US" smtClean="0"/>
              <a:pPr/>
              <a:t>14</a:t>
            </a:fld>
            <a:endParaRPr lang="en-US" dirty="0"/>
          </a:p>
        </p:txBody>
      </p:sp>
      <p:sp>
        <p:nvSpPr>
          <p:cNvPr id="2" name="Date Placeholder 1"/>
          <p:cNvSpPr>
            <a:spLocks noGrp="1"/>
          </p:cNvSpPr>
          <p:nvPr>
            <p:ph type="dt" sz="half" idx="10"/>
          </p:nvPr>
        </p:nvSpPr>
        <p:spPr/>
        <p:txBody>
          <a:bodyPr/>
          <a:lstStyle/>
          <a:p>
            <a:fld id="{7DCFE687-D129-4B91-9CEC-D6FD55560B97}" type="datetime1">
              <a:rPr lang="en-US" smtClean="0"/>
              <a:t>1/23/2020</a:t>
            </a:fld>
            <a:endParaRPr lang="en-US" dirty="0"/>
          </a:p>
        </p:txBody>
      </p:sp>
      <p:sp>
        <p:nvSpPr>
          <p:cNvPr id="6" name="Content Placeholder 5"/>
          <p:cNvSpPr>
            <a:spLocks noGrp="1"/>
          </p:cNvSpPr>
          <p:nvPr>
            <p:ph idx="4294967295"/>
          </p:nvPr>
        </p:nvSpPr>
        <p:spPr>
          <a:xfrm>
            <a:off x="665163" y="1294634"/>
            <a:ext cx="7655877" cy="5095270"/>
          </a:xfrm>
          <a:prstGeom prst="rect">
            <a:avLst/>
          </a:prstGeom>
        </p:spPr>
        <p:txBody>
          <a:bodyPr/>
          <a:lstStyle/>
          <a:p>
            <a:pPr marL="0" indent="0">
              <a:buNone/>
            </a:pPr>
            <a:r>
              <a:rPr lang="en-US" sz="2400" dirty="0">
                <a:solidFill>
                  <a:srgbClr val="001E4D"/>
                </a:solidFill>
                <a:latin typeface="Arial" panose="020B0604020202020204" pitchFamily="34" charset="0"/>
                <a:cs typeface="Arial" panose="020B0604020202020204" pitchFamily="34" charset="0"/>
              </a:rPr>
              <a:t>Investments</a:t>
            </a:r>
          </a:p>
          <a:p>
            <a:r>
              <a:rPr lang="en-US" sz="1800" dirty="0">
                <a:solidFill>
                  <a:srgbClr val="001E4D"/>
                </a:solidFill>
                <a:latin typeface="Arial" panose="020B0604020202020204" pitchFamily="34" charset="0"/>
                <a:cs typeface="Arial" panose="020B0604020202020204" pitchFamily="34" charset="0"/>
              </a:rPr>
              <a:t>Three Target-Risk Investment Options</a:t>
            </a:r>
          </a:p>
          <a:p>
            <a:pPr lvl="1"/>
            <a:r>
              <a:rPr lang="en-US" sz="1600" dirty="0">
                <a:solidFill>
                  <a:srgbClr val="001E4D"/>
                </a:solidFill>
                <a:latin typeface="Arial" panose="020B0604020202020204" pitchFamily="34" charset="0"/>
                <a:cs typeface="Arial" panose="020B0604020202020204" pitchFamily="34" charset="0"/>
              </a:rPr>
              <a:t>Investment are not FDIC-insured and do not offer bank, state or federal guarantees</a:t>
            </a:r>
          </a:p>
          <a:p>
            <a:pPr lvl="1"/>
            <a:r>
              <a:rPr lang="en-US" sz="1600" dirty="0">
                <a:solidFill>
                  <a:srgbClr val="001E4D"/>
                </a:solidFill>
                <a:latin typeface="Arial" panose="020B0604020202020204" pitchFamily="34" charset="0"/>
                <a:cs typeface="Arial" panose="020B0604020202020204" pitchFamily="34" charset="0"/>
              </a:rPr>
              <a:t>May lose value</a:t>
            </a:r>
          </a:p>
          <a:p>
            <a:pPr lvl="1"/>
            <a:r>
              <a:rPr lang="en-US" sz="1600" dirty="0">
                <a:solidFill>
                  <a:srgbClr val="001E4D"/>
                </a:solidFill>
                <a:latin typeface="Arial" panose="020B0604020202020204" pitchFamily="34" charset="0"/>
                <a:cs typeface="Arial" panose="020B0604020202020204" pitchFamily="34" charset="0"/>
              </a:rPr>
              <a:t>Low-cost Vanguard mutual funds</a:t>
            </a:r>
          </a:p>
          <a:p>
            <a:pPr lvl="1"/>
            <a:r>
              <a:rPr lang="en-US" sz="1600" dirty="0">
                <a:solidFill>
                  <a:srgbClr val="001E4D"/>
                </a:solidFill>
                <a:latin typeface="Arial" panose="020B0604020202020204" pitchFamily="34" charset="0"/>
                <a:cs typeface="Arial" panose="020B0604020202020204" pitchFamily="34" charset="0"/>
              </a:rPr>
              <a:t>Time horizon: more than 5 years</a:t>
            </a:r>
          </a:p>
          <a:p>
            <a:r>
              <a:rPr lang="en-US" sz="1800" dirty="0">
                <a:solidFill>
                  <a:srgbClr val="001E4D"/>
                </a:solidFill>
                <a:latin typeface="Arial" panose="020B0604020202020204" pitchFamily="34" charset="0"/>
                <a:cs typeface="Arial" panose="020B0604020202020204" pitchFamily="34" charset="0"/>
              </a:rPr>
              <a:t>Bank Savings Option</a:t>
            </a:r>
          </a:p>
          <a:p>
            <a:pPr lvl="1"/>
            <a:r>
              <a:rPr lang="en-US" sz="1600" dirty="0">
                <a:solidFill>
                  <a:srgbClr val="001E4D"/>
                </a:solidFill>
                <a:latin typeface="Arial" panose="020B0604020202020204" pitchFamily="34" charset="0"/>
                <a:cs typeface="Arial" panose="020B0604020202020204" pitchFamily="34" charset="0"/>
              </a:rPr>
              <a:t>Provides FDIC-insurance for the investment</a:t>
            </a:r>
          </a:p>
          <a:p>
            <a:pPr lvl="1"/>
            <a:r>
              <a:rPr lang="en-US" sz="1600" dirty="0">
                <a:solidFill>
                  <a:srgbClr val="001E4D"/>
                </a:solidFill>
                <a:latin typeface="Arial" panose="020B0604020202020204" pitchFamily="34" charset="0"/>
                <a:cs typeface="Arial" panose="020B0604020202020204" pitchFamily="34" charset="0"/>
              </a:rPr>
              <a:t>Guaranteed return</a:t>
            </a:r>
          </a:p>
          <a:p>
            <a:pPr lvl="1"/>
            <a:r>
              <a:rPr lang="en-US" sz="1600" dirty="0">
                <a:solidFill>
                  <a:srgbClr val="001E4D"/>
                </a:solidFill>
                <a:latin typeface="Arial" panose="020B0604020202020204" pitchFamily="34" charset="0"/>
                <a:cs typeface="Arial" panose="020B0604020202020204" pitchFamily="34" charset="0"/>
              </a:rPr>
              <a:t>Stability of knowing the principal investment may not lose its value</a:t>
            </a:r>
          </a:p>
          <a:p>
            <a:pPr lvl="1"/>
            <a:r>
              <a:rPr lang="en-US" sz="1600" dirty="0">
                <a:solidFill>
                  <a:srgbClr val="001E4D"/>
                </a:solidFill>
                <a:latin typeface="Arial" panose="020B0604020202020204" pitchFamily="34" charset="0"/>
                <a:cs typeface="Arial" panose="020B0604020202020204" pitchFamily="34" charset="0"/>
              </a:rPr>
              <a:t>Time horizon: less than 5 years</a:t>
            </a:r>
          </a:p>
          <a:p>
            <a:r>
              <a:rPr lang="en-US" sz="1800" dirty="0">
                <a:solidFill>
                  <a:srgbClr val="001E4D"/>
                </a:solidFill>
                <a:latin typeface="Arial" panose="020B0604020202020204" pitchFamily="34" charset="0"/>
                <a:cs typeface="Arial" panose="020B0604020202020204" pitchFamily="34" charset="0"/>
              </a:rPr>
              <a:t>Checking Option </a:t>
            </a:r>
          </a:p>
          <a:p>
            <a:pPr lvl="1"/>
            <a:r>
              <a:rPr lang="en-US" sz="1600" dirty="0">
                <a:solidFill>
                  <a:srgbClr val="001E4D"/>
                </a:solidFill>
                <a:latin typeface="Arial" panose="020B0604020202020204" pitchFamily="34" charset="0"/>
                <a:cs typeface="Arial" panose="020B0604020202020204" pitchFamily="34" charset="0"/>
              </a:rPr>
              <a:t>Provides FDIC-insurance for the investment</a:t>
            </a:r>
          </a:p>
          <a:p>
            <a:pPr lvl="1"/>
            <a:r>
              <a:rPr lang="en-US" sz="1600" dirty="0">
                <a:solidFill>
                  <a:srgbClr val="001E4D"/>
                </a:solidFill>
                <a:latin typeface="Arial" panose="020B0604020202020204" pitchFamily="34" charset="0"/>
                <a:cs typeface="Arial" panose="020B0604020202020204" pitchFamily="34" charset="0"/>
              </a:rPr>
              <a:t>Offers check or debit card withdrawals </a:t>
            </a:r>
          </a:p>
          <a:p>
            <a:pPr lvl="1"/>
            <a:r>
              <a:rPr lang="en-US" sz="1600" dirty="0">
                <a:solidFill>
                  <a:srgbClr val="001E4D"/>
                </a:solidFill>
                <a:latin typeface="Arial" panose="020B0604020202020204" pitchFamily="34" charset="0"/>
                <a:cs typeface="Arial" panose="020B0604020202020204" pitchFamily="34" charset="0"/>
              </a:rPr>
              <a:t>Time horizon: short term </a:t>
            </a:r>
          </a:p>
          <a:p>
            <a:pPr lvl="1"/>
            <a:endParaRPr lang="en-US" dirty="0"/>
          </a:p>
        </p:txBody>
      </p:sp>
    </p:spTree>
    <p:extLst>
      <p:ext uri="{BB962C8B-B14F-4D97-AF65-F5344CB8AC3E}">
        <p14:creationId xmlns:p14="http://schemas.microsoft.com/office/powerpoint/2010/main" val="3394135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8F1B1DB-D51A-5F41-94E3-31EA8A1A0B18}" type="slidenum">
              <a:rPr lang="en-US" smtClean="0"/>
              <a:pPr/>
              <a:t>15</a:t>
            </a:fld>
            <a:endParaRPr lang="en-US" dirty="0"/>
          </a:p>
        </p:txBody>
      </p:sp>
      <p:sp>
        <p:nvSpPr>
          <p:cNvPr id="2" name="Date Placeholder 1"/>
          <p:cNvSpPr>
            <a:spLocks noGrp="1"/>
          </p:cNvSpPr>
          <p:nvPr>
            <p:ph type="dt" sz="half" idx="10"/>
          </p:nvPr>
        </p:nvSpPr>
        <p:spPr/>
        <p:txBody>
          <a:bodyPr/>
          <a:lstStyle/>
          <a:p>
            <a:fld id="{4358E6E0-7D44-4E94-BE4B-4AA4570BFECE}" type="datetime1">
              <a:rPr lang="en-US" smtClean="0"/>
              <a:t>1/23/2020</a:t>
            </a:fld>
            <a:endParaRPr lang="en-US" dirty="0"/>
          </a:p>
        </p:txBody>
      </p:sp>
      <p:sp>
        <p:nvSpPr>
          <p:cNvPr id="6" name="Content Placeholder 5"/>
          <p:cNvSpPr>
            <a:spLocks noGrp="1"/>
          </p:cNvSpPr>
          <p:nvPr>
            <p:ph idx="4294967295"/>
          </p:nvPr>
        </p:nvSpPr>
        <p:spPr>
          <a:xfrm>
            <a:off x="744582" y="1528354"/>
            <a:ext cx="7440567" cy="4391434"/>
          </a:xfrm>
          <a:prstGeom prst="rect">
            <a:avLst/>
          </a:prstGeom>
        </p:spPr>
        <p:txBody>
          <a:bodyPr/>
          <a:lstStyle/>
          <a:p>
            <a:r>
              <a:rPr lang="en-US" sz="1800" dirty="0">
                <a:solidFill>
                  <a:srgbClr val="001E4D"/>
                </a:solidFill>
                <a:latin typeface="Arial" panose="020B0604020202020204" pitchFamily="34" charset="0"/>
                <a:cs typeface="Arial" panose="020B0604020202020204" pitchFamily="34" charset="0"/>
              </a:rPr>
              <a:t>When an account is opened, the account owner selects the investment options for the initial contribution</a:t>
            </a:r>
          </a:p>
          <a:p>
            <a:pPr lvl="1"/>
            <a:r>
              <a:rPr lang="en-US" sz="1600" dirty="0">
                <a:solidFill>
                  <a:srgbClr val="001E4D"/>
                </a:solidFill>
                <a:latin typeface="Arial" panose="020B0604020202020204" pitchFamily="34" charset="0"/>
                <a:cs typeface="Arial" panose="020B0604020202020204" pitchFamily="34" charset="0"/>
              </a:rPr>
              <a:t>Account owner can select multiple options</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r>
              <a:rPr lang="en-US" sz="1800" dirty="0">
                <a:solidFill>
                  <a:srgbClr val="001E4D"/>
                </a:solidFill>
                <a:latin typeface="Arial" panose="020B0604020202020204" pitchFamily="34" charset="0"/>
                <a:cs typeface="Arial" panose="020B0604020202020204" pitchFamily="34" charset="0"/>
              </a:rPr>
              <a:t>You can change the way a contribution is divided among your account’s Investment Options for future contributions</a:t>
            </a:r>
            <a:endParaRPr lang="en-US" sz="1600" dirty="0">
              <a:solidFill>
                <a:srgbClr val="001E4D"/>
              </a:solidFill>
              <a:latin typeface="Arial" panose="020B0604020202020204" pitchFamily="34" charset="0"/>
              <a:cs typeface="Arial" panose="020B0604020202020204" pitchFamily="34" charset="0"/>
            </a:endParaRPr>
          </a:p>
          <a:p>
            <a:r>
              <a:rPr lang="en-US" sz="1800" dirty="0">
                <a:solidFill>
                  <a:srgbClr val="001E4D"/>
                </a:solidFill>
                <a:latin typeface="Arial" panose="020B0604020202020204" pitchFamily="34" charset="0"/>
                <a:cs typeface="Arial" panose="020B0604020202020204" pitchFamily="34" charset="0"/>
              </a:rPr>
              <a:t>Investment changes permitted twice per year for same beneficiary</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7"/>
          <a:stretch/>
        </p:blipFill>
        <p:spPr bwMode="auto">
          <a:xfrm>
            <a:off x="2035175" y="2467501"/>
            <a:ext cx="4648509" cy="172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884035" y="3696929"/>
            <a:ext cx="176980" cy="2163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4"/>
          <p:cNvSpPr>
            <a:spLocks noGrp="1"/>
          </p:cNvSpPr>
          <p:nvPr>
            <p:ph type="ctrTitle"/>
          </p:nvPr>
        </p:nvSpPr>
        <p:spPr>
          <a:xfrm>
            <a:off x="2294852" y="574997"/>
            <a:ext cx="6163348" cy="621802"/>
          </a:xfrm>
        </p:spPr>
        <p:txBody>
          <a:bodyPr/>
          <a:lstStyle/>
          <a:p>
            <a:r>
              <a:rPr lang="en-US" dirty="0"/>
              <a:t>Enable Savings Plan</a:t>
            </a:r>
          </a:p>
        </p:txBody>
      </p:sp>
    </p:spTree>
    <p:extLst>
      <p:ext uri="{BB962C8B-B14F-4D97-AF65-F5344CB8AC3E}">
        <p14:creationId xmlns:p14="http://schemas.microsoft.com/office/powerpoint/2010/main" val="234868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8F1B1DB-D51A-5F41-94E3-31EA8A1A0B18}" type="slidenum">
              <a:rPr lang="en-US" smtClean="0"/>
              <a:pPr/>
              <a:t>16</a:t>
            </a:fld>
            <a:endParaRPr lang="en-US" dirty="0"/>
          </a:p>
        </p:txBody>
      </p:sp>
      <p:sp>
        <p:nvSpPr>
          <p:cNvPr id="2" name="Date Placeholder 1"/>
          <p:cNvSpPr>
            <a:spLocks noGrp="1"/>
          </p:cNvSpPr>
          <p:nvPr>
            <p:ph type="dt" sz="half" idx="10"/>
          </p:nvPr>
        </p:nvSpPr>
        <p:spPr/>
        <p:txBody>
          <a:bodyPr/>
          <a:lstStyle/>
          <a:p>
            <a:fld id="{E0C5207C-FA1C-4F5C-8CE0-31A819088E2C}" type="datetime1">
              <a:rPr lang="en-US" smtClean="0"/>
              <a:t>1/23/2020</a:t>
            </a:fld>
            <a:endParaRPr lang="en-US" dirty="0"/>
          </a:p>
        </p:txBody>
      </p:sp>
      <p:pic>
        <p:nvPicPr>
          <p:cNvPr id="8" name="Content Placeholder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98335" y="1397726"/>
            <a:ext cx="7314254" cy="4364366"/>
          </a:xfrm>
          <a:prstGeom prst="rect">
            <a:avLst/>
          </a:prstGeom>
        </p:spPr>
      </p:pic>
      <p:grpSp>
        <p:nvGrpSpPr>
          <p:cNvPr id="7" name="Group 6"/>
          <p:cNvGrpSpPr/>
          <p:nvPr/>
        </p:nvGrpSpPr>
        <p:grpSpPr>
          <a:xfrm>
            <a:off x="983767" y="5717409"/>
            <a:ext cx="4636276" cy="451082"/>
            <a:chOff x="1762708" y="5706120"/>
            <a:chExt cx="4636276" cy="451082"/>
          </a:xfrm>
        </p:grpSpPr>
        <p:sp>
          <p:nvSpPr>
            <p:cNvPr id="3" name="Rounded Rectangle 2"/>
            <p:cNvSpPr/>
            <p:nvPr/>
          </p:nvSpPr>
          <p:spPr>
            <a:xfrm>
              <a:off x="1762708" y="5750803"/>
              <a:ext cx="258896" cy="341523"/>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21604" y="5706120"/>
              <a:ext cx="870333" cy="430887"/>
            </a:xfrm>
            <a:prstGeom prst="rect">
              <a:avLst/>
            </a:prstGeom>
            <a:noFill/>
          </p:spPr>
          <p:txBody>
            <a:bodyPr wrap="square" rtlCol="0">
              <a:spAutoFit/>
            </a:bodyPr>
            <a:lstStyle/>
            <a:p>
              <a:r>
                <a:rPr lang="en-US" sz="1100" dirty="0"/>
                <a:t>Domestic Equity</a:t>
              </a:r>
            </a:p>
          </p:txBody>
        </p:sp>
        <p:sp>
          <p:nvSpPr>
            <p:cNvPr id="9" name="Rounded Rectangle 8"/>
            <p:cNvSpPr/>
            <p:nvPr/>
          </p:nvSpPr>
          <p:spPr>
            <a:xfrm>
              <a:off x="2835935" y="5750801"/>
              <a:ext cx="258896" cy="341523"/>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66371" y="5717137"/>
              <a:ext cx="998862" cy="430887"/>
            </a:xfrm>
            <a:prstGeom prst="rect">
              <a:avLst/>
            </a:prstGeom>
            <a:noFill/>
          </p:spPr>
          <p:txBody>
            <a:bodyPr wrap="square" rtlCol="0">
              <a:spAutoFit/>
            </a:bodyPr>
            <a:lstStyle/>
            <a:p>
              <a:r>
                <a:rPr lang="en-US" sz="1100" dirty="0"/>
                <a:t>International Equity</a:t>
              </a:r>
            </a:p>
          </p:txBody>
        </p:sp>
        <p:sp>
          <p:nvSpPr>
            <p:cNvPr id="11" name="Rounded Rectangle 10"/>
            <p:cNvSpPr/>
            <p:nvPr/>
          </p:nvSpPr>
          <p:spPr>
            <a:xfrm>
              <a:off x="4156123" y="5750800"/>
              <a:ext cx="258896" cy="341523"/>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430641" y="5726315"/>
              <a:ext cx="846447" cy="430887"/>
            </a:xfrm>
            <a:prstGeom prst="rect">
              <a:avLst/>
            </a:prstGeom>
            <a:noFill/>
          </p:spPr>
          <p:txBody>
            <a:bodyPr wrap="square" rtlCol="0">
              <a:spAutoFit/>
            </a:bodyPr>
            <a:lstStyle/>
            <a:p>
              <a:r>
                <a:rPr lang="en-US" sz="1100" dirty="0"/>
                <a:t>Fixed Income</a:t>
              </a:r>
            </a:p>
          </p:txBody>
        </p:sp>
        <p:sp>
          <p:nvSpPr>
            <p:cNvPr id="13" name="Rounded Rectangle 12"/>
            <p:cNvSpPr/>
            <p:nvPr/>
          </p:nvSpPr>
          <p:spPr>
            <a:xfrm>
              <a:off x="5267002" y="5750799"/>
              <a:ext cx="258896" cy="341523"/>
            </a:xfrm>
            <a:prstGeom prst="roundRect">
              <a:avLst/>
            </a:prstGeom>
            <a:solidFill>
              <a:srgbClr val="EC4DE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552537" y="5724477"/>
              <a:ext cx="846447" cy="430887"/>
            </a:xfrm>
            <a:prstGeom prst="rect">
              <a:avLst/>
            </a:prstGeom>
            <a:noFill/>
          </p:spPr>
          <p:txBody>
            <a:bodyPr wrap="square" rtlCol="0">
              <a:spAutoFit/>
            </a:bodyPr>
            <a:lstStyle/>
            <a:p>
              <a:r>
                <a:rPr lang="en-US" sz="1100" dirty="0"/>
                <a:t>Cash Equivalents</a:t>
              </a:r>
            </a:p>
          </p:txBody>
        </p:sp>
      </p:grpSp>
      <p:sp>
        <p:nvSpPr>
          <p:cNvPr id="15" name="Title 14"/>
          <p:cNvSpPr>
            <a:spLocks noGrp="1"/>
          </p:cNvSpPr>
          <p:nvPr>
            <p:ph type="ctrTitle"/>
          </p:nvPr>
        </p:nvSpPr>
        <p:spPr/>
        <p:txBody>
          <a:bodyPr/>
          <a:lstStyle/>
          <a:p>
            <a:r>
              <a:rPr lang="en-US" dirty="0"/>
              <a:t>Target Risk Options</a:t>
            </a:r>
          </a:p>
        </p:txBody>
      </p:sp>
    </p:spTree>
    <p:extLst>
      <p:ext uri="{BB962C8B-B14F-4D97-AF65-F5344CB8AC3E}">
        <p14:creationId xmlns:p14="http://schemas.microsoft.com/office/powerpoint/2010/main" val="215528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Enrollment</a:t>
            </a:r>
          </a:p>
        </p:txBody>
      </p:sp>
      <p:sp>
        <p:nvSpPr>
          <p:cNvPr id="7" name="Slide Number Placeholder 6"/>
          <p:cNvSpPr>
            <a:spLocks noGrp="1"/>
          </p:cNvSpPr>
          <p:nvPr>
            <p:ph type="sldNum" sz="quarter" idx="4"/>
          </p:nvPr>
        </p:nvSpPr>
        <p:spPr/>
        <p:txBody>
          <a:bodyPr/>
          <a:lstStyle/>
          <a:p>
            <a:fld id="{68F1B1DB-D51A-5F41-94E3-31EA8A1A0B18}" type="slidenum">
              <a:rPr lang="en-US" smtClean="0"/>
              <a:pPr/>
              <a:t>17</a:t>
            </a:fld>
            <a:endParaRPr lang="en-US" dirty="0"/>
          </a:p>
        </p:txBody>
      </p:sp>
      <p:sp>
        <p:nvSpPr>
          <p:cNvPr id="4" name="Date Placeholder 3"/>
          <p:cNvSpPr>
            <a:spLocks noGrp="1"/>
          </p:cNvSpPr>
          <p:nvPr>
            <p:ph type="dt" sz="half" idx="10"/>
          </p:nvPr>
        </p:nvSpPr>
        <p:spPr/>
        <p:txBody>
          <a:bodyPr/>
          <a:lstStyle/>
          <a:p>
            <a:fld id="{B8506EC9-5058-495B-BD23-3199B9654019}" type="datetime1">
              <a:rPr lang="en-US" smtClean="0">
                <a:solidFill>
                  <a:prstClr val="black">
                    <a:tint val="75000"/>
                  </a:prstClr>
                </a:solidFill>
              </a:rPr>
              <a:pPr/>
              <a:t>1/23/2020</a:t>
            </a:fld>
            <a:endParaRPr lang="en-US" dirty="0">
              <a:solidFill>
                <a:prstClr val="black">
                  <a:tint val="75000"/>
                </a:prstClr>
              </a:solidFill>
            </a:endParaRPr>
          </a:p>
        </p:txBody>
      </p:sp>
      <p:sp>
        <p:nvSpPr>
          <p:cNvPr id="2" name="Content Placeholder 1"/>
          <p:cNvSpPr>
            <a:spLocks noGrp="1"/>
          </p:cNvSpPr>
          <p:nvPr>
            <p:ph idx="4294967295"/>
          </p:nvPr>
        </p:nvSpPr>
        <p:spPr>
          <a:xfrm>
            <a:off x="762000" y="1600200"/>
            <a:ext cx="7467600" cy="4525963"/>
          </a:xfrm>
          <a:prstGeom prst="rect">
            <a:avLst/>
          </a:prstGeom>
        </p:spPr>
        <p:txBody>
          <a:bodyPr/>
          <a:lstStyle/>
          <a:p>
            <a:r>
              <a:rPr lang="en-US" sz="2000" dirty="0">
                <a:solidFill>
                  <a:srgbClr val="001E4D"/>
                </a:solidFill>
                <a:latin typeface="Arial" panose="020B0604020202020204" pitchFamily="34" charset="0"/>
                <a:cs typeface="Arial" panose="020B0604020202020204" pitchFamily="34" charset="0"/>
              </a:rPr>
              <a:t>Read the Program Disclosure Statement</a:t>
            </a:r>
          </a:p>
          <a:p>
            <a:r>
              <a:rPr lang="en-US" sz="2000" dirty="0">
                <a:solidFill>
                  <a:srgbClr val="001E4D"/>
                </a:solidFill>
                <a:latin typeface="Arial" panose="020B0604020202020204" pitchFamily="34" charset="0"/>
                <a:cs typeface="Arial" panose="020B0604020202020204" pitchFamily="34" charset="0"/>
              </a:rPr>
              <a:t>Complete enrollment in 6 steps: </a:t>
            </a:r>
          </a:p>
          <a:p>
            <a:pPr lvl="1"/>
            <a:r>
              <a:rPr lang="en-US" sz="1800" b="1" dirty="0">
                <a:solidFill>
                  <a:srgbClr val="001E4D"/>
                </a:solidFill>
                <a:latin typeface="Arial" panose="020B0604020202020204" pitchFamily="34" charset="0"/>
                <a:cs typeface="Arial" panose="020B0604020202020204" pitchFamily="34" charset="0"/>
              </a:rPr>
              <a:t>online</a:t>
            </a:r>
            <a:r>
              <a:rPr lang="en-US" sz="1800" dirty="0">
                <a:solidFill>
                  <a:srgbClr val="001E4D"/>
                </a:solidFill>
                <a:latin typeface="Arial" panose="020B0604020202020204" pitchFamily="34" charset="0"/>
                <a:cs typeface="Arial" panose="020B0604020202020204" pitchFamily="34" charset="0"/>
              </a:rPr>
              <a:t> if account owner does not have an authorized individual</a:t>
            </a:r>
          </a:p>
          <a:p>
            <a:pPr lvl="1"/>
            <a:r>
              <a:rPr lang="en-US" sz="1800" b="1" dirty="0">
                <a:solidFill>
                  <a:srgbClr val="001E4D"/>
                </a:solidFill>
                <a:latin typeface="Arial" panose="020B0604020202020204" pitchFamily="34" charset="0"/>
                <a:cs typeface="Arial" panose="020B0604020202020204" pitchFamily="34" charset="0"/>
              </a:rPr>
              <a:t>via paper form </a:t>
            </a:r>
            <a:r>
              <a:rPr lang="en-US" sz="1800" dirty="0">
                <a:solidFill>
                  <a:srgbClr val="001E4D"/>
                </a:solidFill>
                <a:latin typeface="Arial" panose="020B0604020202020204" pitchFamily="34" charset="0"/>
                <a:cs typeface="Arial" panose="020B0604020202020204" pitchFamily="34" charset="0"/>
              </a:rPr>
              <a:t>if account owner has an authorized individual </a:t>
            </a:r>
          </a:p>
          <a:p>
            <a:pPr marL="800100" lvl="1" indent="-342900">
              <a:buFont typeface="+mj-lt"/>
              <a:buAutoNum type="arabicPeriod"/>
            </a:pPr>
            <a:r>
              <a:rPr lang="en-US" sz="1800" dirty="0">
                <a:solidFill>
                  <a:srgbClr val="001E4D"/>
                </a:solidFill>
                <a:latin typeface="Arial" panose="020B0604020202020204" pitchFamily="34" charset="0"/>
                <a:cs typeface="Arial" panose="020B0604020202020204" pitchFamily="34" charset="0"/>
              </a:rPr>
              <a:t>Answer questions about the account owner </a:t>
            </a:r>
          </a:p>
          <a:p>
            <a:pPr marL="1200150" lvl="2" indent="-342900"/>
            <a:r>
              <a:rPr lang="en-US" sz="1800" dirty="0">
                <a:solidFill>
                  <a:srgbClr val="001E4D"/>
                </a:solidFill>
                <a:latin typeface="Arial" panose="020B0604020202020204" pitchFamily="34" charset="0"/>
                <a:cs typeface="Arial" panose="020B0604020202020204" pitchFamily="34" charset="0"/>
              </a:rPr>
              <a:t>SSN or TIN</a:t>
            </a:r>
          </a:p>
          <a:p>
            <a:pPr marL="1200150" lvl="2" indent="-342900"/>
            <a:r>
              <a:rPr lang="en-US" sz="1800" dirty="0">
                <a:solidFill>
                  <a:srgbClr val="001E4D"/>
                </a:solidFill>
                <a:latin typeface="Arial" panose="020B0604020202020204" pitchFamily="34" charset="0"/>
                <a:cs typeface="Arial" panose="020B0604020202020204" pitchFamily="34" charset="0"/>
              </a:rPr>
              <a:t>DOB</a:t>
            </a:r>
          </a:p>
          <a:p>
            <a:pPr marL="1200150" lvl="2" indent="-342900"/>
            <a:r>
              <a:rPr lang="en-US" sz="1800" dirty="0">
                <a:solidFill>
                  <a:srgbClr val="001E4D"/>
                </a:solidFill>
                <a:latin typeface="Arial" panose="020B0604020202020204" pitchFamily="34" charset="0"/>
                <a:cs typeface="Arial" panose="020B0604020202020204" pitchFamily="34" charset="0"/>
              </a:rPr>
              <a:t>Address</a:t>
            </a:r>
          </a:p>
          <a:p>
            <a:pPr marL="800100" lvl="1" indent="-342900">
              <a:buFont typeface="+mj-lt"/>
              <a:buAutoNum type="arabicPeriod"/>
            </a:pPr>
            <a:r>
              <a:rPr lang="en-US" sz="1800" dirty="0">
                <a:solidFill>
                  <a:srgbClr val="001E4D"/>
                </a:solidFill>
                <a:latin typeface="Arial" panose="020B0604020202020204" pitchFamily="34" charset="0"/>
                <a:cs typeface="Arial" panose="020B0604020202020204" pitchFamily="34" charset="0"/>
              </a:rPr>
              <a:t>Answer questions about the authorized individual </a:t>
            </a:r>
          </a:p>
          <a:p>
            <a:pPr marL="800100" lvl="1" indent="-342900">
              <a:buFont typeface="+mj-lt"/>
              <a:buAutoNum type="arabicPeriod"/>
            </a:pPr>
            <a:r>
              <a:rPr lang="en-US" sz="1800" dirty="0">
                <a:solidFill>
                  <a:srgbClr val="001E4D"/>
                </a:solidFill>
                <a:latin typeface="Arial" panose="020B0604020202020204" pitchFamily="34" charset="0"/>
                <a:cs typeface="Arial" panose="020B0604020202020204" pitchFamily="34" charset="0"/>
              </a:rPr>
              <a:t>Select investment options </a:t>
            </a:r>
          </a:p>
          <a:p>
            <a:pPr marL="800100" lvl="1" indent="-342900">
              <a:buFont typeface="+mj-lt"/>
              <a:buAutoNum type="arabicPeriod"/>
            </a:pPr>
            <a:r>
              <a:rPr lang="en-US" sz="1800" dirty="0">
                <a:solidFill>
                  <a:srgbClr val="001E4D"/>
                </a:solidFill>
                <a:latin typeface="Arial" panose="020B0604020202020204" pitchFamily="34" charset="0"/>
                <a:cs typeface="Arial" panose="020B0604020202020204" pitchFamily="34" charset="0"/>
              </a:rPr>
              <a:t>Select funding method</a:t>
            </a:r>
          </a:p>
          <a:p>
            <a:pPr marL="800100" lvl="1" indent="-342900">
              <a:buFont typeface="+mj-lt"/>
              <a:buAutoNum type="arabicPeriod"/>
            </a:pPr>
            <a:r>
              <a:rPr lang="en-US" sz="1800" dirty="0">
                <a:solidFill>
                  <a:srgbClr val="001E4D"/>
                </a:solidFill>
                <a:latin typeface="Arial" panose="020B0604020202020204" pitchFamily="34" charset="0"/>
                <a:cs typeface="Arial" panose="020B0604020202020204" pitchFamily="34" charset="0"/>
              </a:rPr>
              <a:t>Select delivery options</a:t>
            </a:r>
          </a:p>
          <a:p>
            <a:pPr marL="800100" lvl="1" indent="-342900">
              <a:buFont typeface="+mj-lt"/>
              <a:buAutoNum type="arabicPeriod"/>
            </a:pPr>
            <a:r>
              <a:rPr lang="en-US" sz="1800" dirty="0">
                <a:solidFill>
                  <a:srgbClr val="001E4D"/>
                </a:solidFill>
                <a:latin typeface="Arial" panose="020B0604020202020204" pitchFamily="34" charset="0"/>
                <a:cs typeface="Arial" panose="020B0604020202020204" pitchFamily="34" charset="0"/>
              </a:rPr>
              <a:t>Review and submit </a:t>
            </a:r>
          </a:p>
          <a:p>
            <a:endParaRPr lang="en-US" sz="2200" dirty="0"/>
          </a:p>
        </p:txBody>
      </p:sp>
    </p:spTree>
    <p:extLst>
      <p:ext uri="{BB962C8B-B14F-4D97-AF65-F5344CB8AC3E}">
        <p14:creationId xmlns:p14="http://schemas.microsoft.com/office/powerpoint/2010/main" val="1294142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Connect with Enable Savings</a:t>
            </a:r>
          </a:p>
        </p:txBody>
      </p:sp>
      <p:sp>
        <p:nvSpPr>
          <p:cNvPr id="7" name="Slide Number Placeholder 6"/>
          <p:cNvSpPr>
            <a:spLocks noGrp="1"/>
          </p:cNvSpPr>
          <p:nvPr>
            <p:ph type="sldNum" sz="quarter" idx="4"/>
          </p:nvPr>
        </p:nvSpPr>
        <p:spPr/>
        <p:txBody>
          <a:bodyPr/>
          <a:lstStyle/>
          <a:p>
            <a:fld id="{68F1B1DB-D51A-5F41-94E3-31EA8A1A0B18}" type="slidenum">
              <a:rPr lang="en-US" smtClean="0"/>
              <a:pPr/>
              <a:t>18</a:t>
            </a:fld>
            <a:endParaRPr lang="en-US" dirty="0"/>
          </a:p>
        </p:txBody>
      </p:sp>
      <p:sp>
        <p:nvSpPr>
          <p:cNvPr id="4" name="Date Placeholder 3"/>
          <p:cNvSpPr>
            <a:spLocks noGrp="1"/>
          </p:cNvSpPr>
          <p:nvPr>
            <p:ph type="dt" sz="half" idx="10"/>
          </p:nvPr>
        </p:nvSpPr>
        <p:spPr/>
        <p:txBody>
          <a:bodyPr/>
          <a:lstStyle/>
          <a:p>
            <a:fld id="{B8506EC9-5058-495B-BD23-3199B9654019}" type="datetime1">
              <a:rPr lang="en-US" smtClean="0">
                <a:solidFill>
                  <a:prstClr val="black">
                    <a:tint val="75000"/>
                  </a:prstClr>
                </a:solidFill>
              </a:rPr>
              <a:pPr/>
              <a:t>1/23/2020</a:t>
            </a:fld>
            <a:endParaRPr lang="en-US" dirty="0">
              <a:solidFill>
                <a:prstClr val="black">
                  <a:tint val="75000"/>
                </a:prstClr>
              </a:solidFill>
            </a:endParaRPr>
          </a:p>
        </p:txBody>
      </p:sp>
      <p:pic>
        <p:nvPicPr>
          <p:cNvPr id="6" name="Picture 5" descr="FN12524_Export8.jpg"/>
          <p:cNvPicPr>
            <a:picLocks noChangeAspect="1"/>
          </p:cNvPicPr>
          <p:nvPr/>
        </p:nvPicPr>
        <p:blipFill rotWithShape="1">
          <a:blip r:embed="rId3"/>
          <a:srcRect r="64389" b="14235"/>
          <a:stretch/>
        </p:blipFill>
        <p:spPr>
          <a:xfrm>
            <a:off x="618067" y="1261529"/>
            <a:ext cx="2768600" cy="5044009"/>
          </a:xfrm>
          <a:prstGeom prst="rect">
            <a:avLst/>
          </a:prstGeom>
        </p:spPr>
      </p:pic>
      <p:sp>
        <p:nvSpPr>
          <p:cNvPr id="8" name="Content Placeholder 5"/>
          <p:cNvSpPr txBox="1">
            <a:spLocks/>
          </p:cNvSpPr>
          <p:nvPr/>
        </p:nvSpPr>
        <p:spPr>
          <a:xfrm>
            <a:off x="3660415" y="1380066"/>
            <a:ext cx="4670786" cy="47505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19063">
              <a:spcAft>
                <a:spcPts val="1200"/>
              </a:spcAft>
              <a:buFont typeface="Arial"/>
              <a:buNone/>
              <a:tabLst>
                <a:tab pos="395288" algn="l"/>
              </a:tabLst>
            </a:pPr>
            <a:r>
              <a:rPr lang="en-US" sz="1600" b="1" dirty="0">
                <a:solidFill>
                  <a:srgbClr val="001E4D"/>
                </a:solidFill>
              </a:rPr>
              <a:t>Visit our Website:  </a:t>
            </a:r>
            <a:r>
              <a:rPr lang="en-US" sz="1600" dirty="0">
                <a:solidFill>
                  <a:srgbClr val="001E4D"/>
                </a:solidFill>
              </a:rPr>
              <a:t>EnableSavings.com</a:t>
            </a:r>
            <a:endParaRPr lang="en-US" sz="1600" b="1" u="sng" dirty="0">
              <a:solidFill>
                <a:srgbClr val="001E4D"/>
              </a:solidFill>
            </a:endParaRPr>
          </a:p>
          <a:p>
            <a:pPr lvl="1" defTabSz="119063">
              <a:spcBef>
                <a:spcPts val="200"/>
              </a:spcBef>
              <a:spcAft>
                <a:spcPts val="600"/>
              </a:spcAft>
              <a:buFont typeface="Wingdings" panose="05000000000000000000" pitchFamily="2" charset="2"/>
              <a:buChar char="Ø"/>
              <a:tabLst>
                <a:tab pos="395288" algn="l"/>
              </a:tabLst>
            </a:pPr>
            <a:r>
              <a:rPr lang="en-US" sz="1400" dirty="0">
                <a:solidFill>
                  <a:srgbClr val="001E4D"/>
                </a:solidFill>
              </a:rPr>
              <a:t>Read the blog &amp; visit the Resources page</a:t>
            </a:r>
          </a:p>
          <a:p>
            <a:pPr lvl="1" defTabSz="119063">
              <a:spcBef>
                <a:spcPts val="200"/>
              </a:spcBef>
              <a:spcAft>
                <a:spcPts val="600"/>
              </a:spcAft>
              <a:buFont typeface="Wingdings" panose="05000000000000000000" pitchFamily="2" charset="2"/>
              <a:buChar char="Ø"/>
              <a:tabLst>
                <a:tab pos="395288" algn="l"/>
              </a:tabLst>
            </a:pPr>
            <a:r>
              <a:rPr lang="en-US" sz="1400" dirty="0">
                <a:solidFill>
                  <a:srgbClr val="001E4D"/>
                </a:solidFill>
              </a:rPr>
              <a:t>Keep up with news and events</a:t>
            </a:r>
          </a:p>
          <a:p>
            <a:pPr lvl="1" defTabSz="119063">
              <a:spcBef>
                <a:spcPts val="200"/>
              </a:spcBef>
              <a:spcAft>
                <a:spcPts val="600"/>
              </a:spcAft>
              <a:buFont typeface="Wingdings" panose="05000000000000000000" pitchFamily="2" charset="2"/>
              <a:buChar char="Ø"/>
              <a:tabLst>
                <a:tab pos="395288" algn="l"/>
              </a:tabLst>
            </a:pPr>
            <a:r>
              <a:rPr lang="en-US" sz="1400" dirty="0">
                <a:solidFill>
                  <a:srgbClr val="001E4D"/>
                </a:solidFill>
              </a:rPr>
              <a:t>Receive our newsletter </a:t>
            </a:r>
          </a:p>
          <a:p>
            <a:pPr lvl="1" defTabSz="119063">
              <a:spcBef>
                <a:spcPts val="200"/>
              </a:spcBef>
              <a:spcAft>
                <a:spcPts val="1200"/>
              </a:spcAft>
              <a:buFont typeface="Wingdings" panose="05000000000000000000" pitchFamily="2" charset="2"/>
              <a:buChar char="Ø"/>
              <a:tabLst>
                <a:tab pos="395288" algn="l"/>
              </a:tabLst>
            </a:pPr>
            <a:r>
              <a:rPr lang="en-US" sz="1400" dirty="0">
                <a:solidFill>
                  <a:srgbClr val="001E4D"/>
                </a:solidFill>
              </a:rPr>
              <a:t>Watch our videos</a:t>
            </a:r>
          </a:p>
          <a:p>
            <a:pPr marL="0" lvl="1" indent="0" defTabSz="231775">
              <a:spcBef>
                <a:spcPts val="1200"/>
              </a:spcBef>
              <a:spcAft>
                <a:spcPts val="1200"/>
              </a:spcAft>
              <a:buFont typeface="Arial"/>
              <a:buNone/>
              <a:tabLst>
                <a:tab pos="688975" algn="l"/>
              </a:tabLst>
            </a:pPr>
            <a:r>
              <a:rPr lang="en-US" sz="1600" b="1" dirty="0">
                <a:solidFill>
                  <a:srgbClr val="001E4D"/>
                </a:solidFill>
              </a:rPr>
              <a:t>Email Us:  </a:t>
            </a:r>
            <a:r>
              <a:rPr lang="en-US" sz="1600" dirty="0">
                <a:solidFill>
                  <a:srgbClr val="001E4D"/>
                </a:solidFill>
              </a:rPr>
              <a:t>EnableSavings@fnni.com</a:t>
            </a:r>
          </a:p>
          <a:p>
            <a:pPr marL="0" lvl="1" indent="0" defTabSz="231775">
              <a:spcBef>
                <a:spcPts val="1200"/>
              </a:spcBef>
              <a:spcAft>
                <a:spcPts val="1200"/>
              </a:spcAft>
              <a:buFont typeface="Arial"/>
              <a:buNone/>
            </a:pPr>
            <a:r>
              <a:rPr lang="en-US" sz="1600" b="1" dirty="0">
                <a:solidFill>
                  <a:srgbClr val="001E4D"/>
                </a:solidFill>
              </a:rPr>
              <a:t>Visit:  </a:t>
            </a:r>
            <a:r>
              <a:rPr lang="en-US" sz="1600" dirty="0">
                <a:solidFill>
                  <a:srgbClr val="001E4D"/>
                </a:solidFill>
              </a:rPr>
              <a:t>Facebook.com/ Enable Savings Plan</a:t>
            </a:r>
          </a:p>
          <a:p>
            <a:pPr marL="742950" lvl="2" indent="-285750" defTabSz="231775">
              <a:spcBef>
                <a:spcPts val="600"/>
              </a:spcBef>
              <a:spcAft>
                <a:spcPts val="600"/>
              </a:spcAft>
              <a:buFont typeface="Wingdings" panose="05000000000000000000" pitchFamily="2" charset="2"/>
              <a:buChar char="Ø"/>
            </a:pPr>
            <a:r>
              <a:rPr lang="en-US" sz="1400" dirty="0">
                <a:solidFill>
                  <a:srgbClr val="001E4D"/>
                </a:solidFill>
              </a:rPr>
              <a:t>Send the Enable Team a message</a:t>
            </a:r>
          </a:p>
          <a:p>
            <a:pPr marL="742950" lvl="2" indent="-285750" defTabSz="231775">
              <a:spcBef>
                <a:spcPts val="600"/>
              </a:spcBef>
              <a:spcAft>
                <a:spcPts val="600"/>
              </a:spcAft>
              <a:buFont typeface="Wingdings" panose="05000000000000000000" pitchFamily="2" charset="2"/>
              <a:buChar char="Ø"/>
            </a:pPr>
            <a:r>
              <a:rPr lang="en-US" sz="1400" dirty="0">
                <a:solidFill>
                  <a:srgbClr val="001E4D"/>
                </a:solidFill>
              </a:rPr>
              <a:t>Be inspired and share ideas </a:t>
            </a:r>
          </a:p>
          <a:p>
            <a:pPr marL="4763" lvl="3" indent="0">
              <a:spcBef>
                <a:spcPts val="1400"/>
              </a:spcBef>
              <a:spcAft>
                <a:spcPts val="1200"/>
              </a:spcAft>
              <a:buFont typeface="Arial"/>
              <a:buNone/>
            </a:pPr>
            <a:r>
              <a:rPr lang="en-US" sz="1600" b="1" dirty="0">
                <a:solidFill>
                  <a:srgbClr val="001E4D"/>
                </a:solidFill>
              </a:rPr>
              <a:t>Call Us:  </a:t>
            </a:r>
            <a:r>
              <a:rPr lang="en-US" sz="1600" dirty="0">
                <a:solidFill>
                  <a:srgbClr val="001E4D"/>
                </a:solidFill>
              </a:rPr>
              <a:t>Customer Service Center</a:t>
            </a:r>
            <a:endParaRPr lang="en-US" sz="1600" b="1" u="sng" dirty="0">
              <a:solidFill>
                <a:srgbClr val="001E4D"/>
              </a:solidFill>
            </a:endParaRPr>
          </a:p>
          <a:p>
            <a:pPr marL="747713" lvl="4" indent="-285750">
              <a:spcBef>
                <a:spcPts val="800"/>
              </a:spcBef>
              <a:spcAft>
                <a:spcPts val="1200"/>
              </a:spcAft>
            </a:pPr>
            <a:r>
              <a:rPr lang="en-US" sz="1400" dirty="0">
                <a:solidFill>
                  <a:srgbClr val="001E4D"/>
                </a:solidFill>
              </a:rPr>
              <a:t>1.844.ENABLE4 (1.844.362.2534)</a:t>
            </a:r>
          </a:p>
          <a:p>
            <a:pPr lvl="1"/>
            <a:endParaRPr lang="en-US" sz="1600" dirty="0"/>
          </a:p>
          <a:p>
            <a:endParaRPr lang="en-US" dirty="0"/>
          </a:p>
          <a:p>
            <a:endParaRPr lang="en-US" dirty="0"/>
          </a:p>
        </p:txBody>
      </p:sp>
    </p:spTree>
    <p:extLst>
      <p:ext uri="{BB962C8B-B14F-4D97-AF65-F5344CB8AC3E}">
        <p14:creationId xmlns:p14="http://schemas.microsoft.com/office/powerpoint/2010/main" val="3962419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95144" y="576072"/>
            <a:ext cx="6163348" cy="621802"/>
          </a:xfrm>
        </p:spPr>
        <p:txBody>
          <a:bodyPr/>
          <a:lstStyle/>
          <a:p>
            <a:r>
              <a:rPr lang="en-US" dirty="0"/>
              <a:t>Enable Savings Plan Oversight</a:t>
            </a:r>
          </a:p>
        </p:txBody>
      </p:sp>
      <p:sp>
        <p:nvSpPr>
          <p:cNvPr id="7" name="Slide Number Placeholder 6"/>
          <p:cNvSpPr>
            <a:spLocks noGrp="1"/>
          </p:cNvSpPr>
          <p:nvPr>
            <p:ph type="sldNum" sz="quarter" idx="4"/>
          </p:nvPr>
        </p:nvSpPr>
        <p:spPr/>
        <p:txBody>
          <a:bodyPr/>
          <a:lstStyle/>
          <a:p>
            <a:fld id="{68F1B1DB-D51A-5F41-94E3-31EA8A1A0B18}" type="slidenum">
              <a:rPr lang="en-US" smtClean="0"/>
              <a:pPr/>
              <a:t>19</a:t>
            </a:fld>
            <a:endParaRPr lang="en-US" dirty="0"/>
          </a:p>
        </p:txBody>
      </p:sp>
      <p:sp>
        <p:nvSpPr>
          <p:cNvPr id="4" name="Date Placeholder 3"/>
          <p:cNvSpPr>
            <a:spLocks noGrp="1"/>
          </p:cNvSpPr>
          <p:nvPr>
            <p:ph type="dt" sz="half" idx="10"/>
          </p:nvPr>
        </p:nvSpPr>
        <p:spPr/>
        <p:txBody>
          <a:bodyPr/>
          <a:lstStyle/>
          <a:p>
            <a:fld id="{B8506EC9-5058-495B-BD23-3199B9654019}" type="datetime1">
              <a:rPr lang="en-US" smtClean="0"/>
              <a:t>1/23/2020</a:t>
            </a:fld>
            <a:endParaRPr lang="en-US" dirty="0"/>
          </a:p>
        </p:txBody>
      </p:sp>
      <p:sp>
        <p:nvSpPr>
          <p:cNvPr id="2" name="Content Placeholder 1"/>
          <p:cNvSpPr>
            <a:spLocks noGrp="1"/>
          </p:cNvSpPr>
          <p:nvPr>
            <p:ph idx="4294967295"/>
          </p:nvPr>
        </p:nvSpPr>
        <p:spPr>
          <a:xfrm>
            <a:off x="481913" y="1848991"/>
            <a:ext cx="8229600" cy="4525963"/>
          </a:xfrm>
          <a:prstGeom prst="rect">
            <a:avLst/>
          </a:prstGeom>
        </p:spPr>
        <p:txBody>
          <a:bodyPr/>
          <a:lstStyle/>
          <a:p>
            <a:endParaRPr lang="en-US" dirty="0"/>
          </a:p>
          <a:p>
            <a:endParaRPr lang="en-US" sz="2000" dirty="0"/>
          </a:p>
          <a:p>
            <a:pPr marL="0" indent="0">
              <a:buNone/>
            </a:pPr>
            <a:endParaRPr lang="en-US" dirty="0"/>
          </a:p>
        </p:txBody>
      </p:sp>
      <p:sp>
        <p:nvSpPr>
          <p:cNvPr id="5" name="Rectangle 4"/>
          <p:cNvSpPr/>
          <p:nvPr/>
        </p:nvSpPr>
        <p:spPr>
          <a:xfrm>
            <a:off x="872067" y="1656420"/>
            <a:ext cx="7408333" cy="3477875"/>
          </a:xfrm>
          <a:prstGeom prst="rect">
            <a:avLst/>
          </a:prstGeom>
        </p:spPr>
        <p:txBody>
          <a:bodyPr wrap="square">
            <a:spAutoFit/>
          </a:bodyPr>
          <a:lstStyle/>
          <a:p>
            <a:pPr algn="ctr"/>
            <a:endParaRPr lang="en-US" sz="2000" dirty="0">
              <a:solidFill>
                <a:srgbClr val="001E4D"/>
              </a:solidFill>
            </a:endParaRPr>
          </a:p>
          <a:p>
            <a:pPr algn="ctr"/>
            <a:endParaRPr lang="en-US" sz="2000" dirty="0">
              <a:solidFill>
                <a:srgbClr val="001E4D"/>
              </a:solidFill>
            </a:endParaRPr>
          </a:p>
          <a:p>
            <a:pPr algn="ctr"/>
            <a:endParaRPr lang="en-US" sz="1600" b="1" i="1" dirty="0">
              <a:solidFill>
                <a:srgbClr val="001E4D"/>
              </a:solidFill>
            </a:endParaRPr>
          </a:p>
          <a:p>
            <a:r>
              <a:rPr lang="en-US" sz="2000" dirty="0">
                <a:solidFill>
                  <a:srgbClr val="001E4D"/>
                </a:solidFill>
              </a:rPr>
              <a:t>Organizing Structure: </a:t>
            </a:r>
          </a:p>
          <a:p>
            <a:pPr lvl="1"/>
            <a:r>
              <a:rPr lang="en-US" sz="1600" b="1" dirty="0">
                <a:solidFill>
                  <a:srgbClr val="001E4D"/>
                </a:solidFill>
              </a:rPr>
              <a:t>The Nebraska Achieving a Better Life Experience Program Trust</a:t>
            </a:r>
            <a:r>
              <a:rPr lang="en-US" sz="1600" dirty="0">
                <a:solidFill>
                  <a:srgbClr val="001E4D"/>
                </a:solidFill>
              </a:rPr>
              <a:t> Issuer</a:t>
            </a:r>
            <a:endParaRPr lang="en-US" sz="1600" b="1" dirty="0">
              <a:solidFill>
                <a:srgbClr val="001E4D"/>
              </a:solidFill>
            </a:endParaRPr>
          </a:p>
          <a:p>
            <a:pPr lvl="1"/>
            <a:r>
              <a:rPr lang="en-US" sz="1600" b="1" dirty="0">
                <a:solidFill>
                  <a:srgbClr val="001E4D"/>
                </a:solidFill>
              </a:rPr>
              <a:t>John Murante, Nebraska State Treasurer </a:t>
            </a:r>
            <a:r>
              <a:rPr lang="en-US" sz="1600" dirty="0">
                <a:solidFill>
                  <a:srgbClr val="001E4D"/>
                </a:solidFill>
              </a:rPr>
              <a:t>Trustee</a:t>
            </a:r>
            <a:endParaRPr lang="en-US" sz="1600" b="1" dirty="0">
              <a:solidFill>
                <a:srgbClr val="001E4D"/>
              </a:solidFill>
            </a:endParaRPr>
          </a:p>
          <a:p>
            <a:pPr lvl="1"/>
            <a:r>
              <a:rPr lang="en-US" sz="1600" b="1" dirty="0">
                <a:solidFill>
                  <a:srgbClr val="001E4D"/>
                </a:solidFill>
              </a:rPr>
              <a:t>Nebraska Investment Council </a:t>
            </a:r>
            <a:r>
              <a:rPr lang="en-US" sz="1600" dirty="0">
                <a:solidFill>
                  <a:srgbClr val="001E4D"/>
                </a:solidFill>
              </a:rPr>
              <a:t>Investment Oversight</a:t>
            </a:r>
            <a:r>
              <a:rPr lang="en-US" sz="1600" b="1" dirty="0">
                <a:solidFill>
                  <a:srgbClr val="001E4D"/>
                </a:solidFill>
              </a:rPr>
              <a:t> </a:t>
            </a:r>
          </a:p>
          <a:p>
            <a:pPr lvl="1"/>
            <a:r>
              <a:rPr lang="en-US" sz="1600" b="1" dirty="0">
                <a:solidFill>
                  <a:srgbClr val="001E4D"/>
                </a:solidFill>
              </a:rPr>
              <a:t>First National Bank of Omaha </a:t>
            </a:r>
            <a:r>
              <a:rPr lang="en-US" sz="1600" dirty="0">
                <a:solidFill>
                  <a:srgbClr val="001E4D"/>
                </a:solidFill>
              </a:rPr>
              <a:t>Program Manager</a:t>
            </a:r>
          </a:p>
          <a:p>
            <a:pPr lvl="1"/>
            <a:r>
              <a:rPr lang="en-US" sz="1600" b="1" dirty="0">
                <a:solidFill>
                  <a:srgbClr val="001E4D"/>
                </a:solidFill>
              </a:rPr>
              <a:t>First National Capital Markets, Inc. </a:t>
            </a:r>
            <a:r>
              <a:rPr lang="en-US" sz="1600" dirty="0">
                <a:solidFill>
                  <a:srgbClr val="001E4D"/>
                </a:solidFill>
              </a:rPr>
              <a:t>Distributor </a:t>
            </a:r>
            <a:endParaRPr lang="en-US" sz="1600" b="1" dirty="0">
              <a:solidFill>
                <a:srgbClr val="001E4D"/>
              </a:solidFill>
            </a:endParaRPr>
          </a:p>
          <a:p>
            <a:pPr lvl="2"/>
            <a:r>
              <a:rPr lang="en-US" sz="1600" dirty="0">
                <a:solidFill>
                  <a:srgbClr val="002060"/>
                </a:solidFill>
              </a:rPr>
              <a:t>Member of Financial Industry Regulatory Authority (FINRA), Municipal Securities Rulemaking Board (MSRB) </a:t>
            </a:r>
            <a:r>
              <a:rPr lang="en-US" sz="1600" dirty="0">
                <a:solidFill>
                  <a:srgbClr val="001E4D"/>
                </a:solidFill>
              </a:rPr>
              <a:t>and Securities Investor Protection Corporation (SIPC)</a:t>
            </a:r>
          </a:p>
          <a:p>
            <a:pPr lvl="2"/>
            <a:r>
              <a:rPr lang="en-US" sz="1600" dirty="0">
                <a:solidFill>
                  <a:srgbClr val="001E4D"/>
                </a:solidFill>
              </a:rPr>
              <a:t>First National Capital Markets and First National Bank of Omaha are affiliates </a:t>
            </a:r>
          </a:p>
        </p:txBody>
      </p:sp>
    </p:spTree>
    <p:extLst>
      <p:ext uri="{BB962C8B-B14F-4D97-AF65-F5344CB8AC3E}">
        <p14:creationId xmlns:p14="http://schemas.microsoft.com/office/powerpoint/2010/main" val="169516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3600" dirty="0"/>
              <a:t>AGENDA</a:t>
            </a:r>
          </a:p>
        </p:txBody>
      </p:sp>
      <p:sp>
        <p:nvSpPr>
          <p:cNvPr id="4" name="Slide Number Placeholder 3"/>
          <p:cNvSpPr>
            <a:spLocks noGrp="1"/>
          </p:cNvSpPr>
          <p:nvPr>
            <p:ph type="sldNum" sz="quarter" idx="4"/>
          </p:nvPr>
        </p:nvSpPr>
        <p:spPr/>
        <p:txBody>
          <a:bodyPr/>
          <a:lstStyle/>
          <a:p>
            <a:fld id="{68F1B1DB-D51A-5F41-94E3-31EA8A1A0B18}" type="slidenum">
              <a:rPr lang="en-US" smtClean="0"/>
              <a:pPr/>
              <a:t>2</a:t>
            </a:fld>
            <a:endParaRPr lang="en-US" dirty="0"/>
          </a:p>
        </p:txBody>
      </p:sp>
      <p:sp>
        <p:nvSpPr>
          <p:cNvPr id="2" name="Date Placeholder 1"/>
          <p:cNvSpPr>
            <a:spLocks noGrp="1"/>
          </p:cNvSpPr>
          <p:nvPr>
            <p:ph type="dt" sz="half" idx="10"/>
          </p:nvPr>
        </p:nvSpPr>
        <p:spPr/>
        <p:txBody>
          <a:bodyPr/>
          <a:lstStyle/>
          <a:p>
            <a:fld id="{7DCFE687-D129-4B91-9CEC-D6FD55560B97}" type="datetime1">
              <a:rPr lang="en-US" smtClean="0"/>
              <a:t>1/23/2020</a:t>
            </a:fld>
            <a:endParaRPr lang="en-US" dirty="0"/>
          </a:p>
        </p:txBody>
      </p:sp>
      <p:sp>
        <p:nvSpPr>
          <p:cNvPr id="6" name="Content Placeholder 5"/>
          <p:cNvSpPr>
            <a:spLocks noGrp="1"/>
          </p:cNvSpPr>
          <p:nvPr>
            <p:ph idx="4294967295"/>
          </p:nvPr>
        </p:nvSpPr>
        <p:spPr>
          <a:xfrm>
            <a:off x="1398588" y="1717590"/>
            <a:ext cx="6509736" cy="4216486"/>
          </a:xfrm>
          <a:prstGeom prst="rect">
            <a:avLst/>
          </a:prstGeom>
        </p:spPr>
        <p:txBody>
          <a:bodyPr/>
          <a:lstStyle/>
          <a:p>
            <a:pPr marL="0" indent="0">
              <a:buNone/>
            </a:pPr>
            <a:endParaRPr lang="en-US" sz="1800" b="0" dirty="0">
              <a:solidFill>
                <a:srgbClr val="001E4D"/>
              </a:solidFill>
              <a:latin typeface="Arial" panose="020B0604020202020204" pitchFamily="34" charset="0"/>
              <a:cs typeface="Arial" panose="020B0604020202020204" pitchFamily="34" charset="0"/>
            </a:endParaRPr>
          </a:p>
          <a:p>
            <a:pPr>
              <a:spcBef>
                <a:spcPts val="1200"/>
              </a:spcBef>
            </a:pPr>
            <a:r>
              <a:rPr lang="en-US" sz="1800" dirty="0">
                <a:solidFill>
                  <a:srgbClr val="001E4D"/>
                </a:solidFill>
                <a:latin typeface="Arial" panose="020B0604020202020204" pitchFamily="34" charset="0"/>
                <a:cs typeface="Arial" panose="020B0604020202020204" pitchFamily="34" charset="0"/>
              </a:rPr>
              <a:t>Overview</a:t>
            </a:r>
            <a:endParaRPr lang="en-US" sz="1800" b="0" dirty="0">
              <a:solidFill>
                <a:srgbClr val="001E4D"/>
              </a:solidFill>
              <a:latin typeface="Arial" panose="020B0604020202020204" pitchFamily="34" charset="0"/>
              <a:cs typeface="Arial" panose="020B0604020202020204" pitchFamily="34" charset="0"/>
            </a:endParaRPr>
          </a:p>
          <a:p>
            <a:pPr>
              <a:spcBef>
                <a:spcPts val="1200"/>
              </a:spcBef>
            </a:pPr>
            <a:r>
              <a:rPr lang="en-US" sz="1800" dirty="0">
                <a:solidFill>
                  <a:srgbClr val="001E4D"/>
                </a:solidFill>
                <a:latin typeface="Arial" panose="020B0604020202020204" pitchFamily="34" charset="0"/>
                <a:cs typeface="Arial" panose="020B0604020202020204" pitchFamily="34" charset="0"/>
              </a:rPr>
              <a:t>Eligibility</a:t>
            </a:r>
            <a:endParaRPr lang="en-US" sz="1800" b="0" dirty="0">
              <a:solidFill>
                <a:srgbClr val="001E4D"/>
              </a:solidFill>
              <a:latin typeface="Arial" panose="020B0604020202020204" pitchFamily="34" charset="0"/>
              <a:cs typeface="Arial" panose="020B0604020202020204" pitchFamily="34" charset="0"/>
            </a:endParaRPr>
          </a:p>
          <a:p>
            <a:pPr>
              <a:spcBef>
                <a:spcPts val="1200"/>
              </a:spcBef>
            </a:pPr>
            <a:r>
              <a:rPr lang="en-US" sz="1800" dirty="0">
                <a:solidFill>
                  <a:srgbClr val="001E4D"/>
                </a:solidFill>
                <a:latin typeface="Arial" panose="020B0604020202020204" pitchFamily="34" charset="0"/>
                <a:cs typeface="Arial" panose="020B0604020202020204" pitchFamily="34" charset="0"/>
              </a:rPr>
              <a:t>Account Ownership</a:t>
            </a:r>
          </a:p>
          <a:p>
            <a:pPr>
              <a:spcBef>
                <a:spcPts val="1200"/>
              </a:spcBef>
            </a:pPr>
            <a:r>
              <a:rPr lang="en-US" sz="1800" b="0" dirty="0">
                <a:solidFill>
                  <a:srgbClr val="001E4D"/>
                </a:solidFill>
                <a:latin typeface="Arial" panose="020B0604020202020204" pitchFamily="34" charset="0"/>
                <a:cs typeface="Arial" panose="020B0604020202020204" pitchFamily="34" charset="0"/>
              </a:rPr>
              <a:t>Qualified Disability Expenses</a:t>
            </a:r>
          </a:p>
          <a:p>
            <a:pPr>
              <a:spcBef>
                <a:spcPts val="1200"/>
              </a:spcBef>
            </a:pPr>
            <a:r>
              <a:rPr lang="en-US" sz="1800" dirty="0">
                <a:solidFill>
                  <a:srgbClr val="001E4D"/>
                </a:solidFill>
                <a:latin typeface="Arial" panose="020B0604020202020204" pitchFamily="34" charset="0"/>
                <a:cs typeface="Arial" panose="020B0604020202020204" pitchFamily="34" charset="0"/>
              </a:rPr>
              <a:t>Impact to Benefits</a:t>
            </a:r>
          </a:p>
          <a:p>
            <a:pPr>
              <a:spcBef>
                <a:spcPts val="1200"/>
              </a:spcBef>
            </a:pPr>
            <a:r>
              <a:rPr lang="en-US" sz="1800" dirty="0">
                <a:solidFill>
                  <a:srgbClr val="001E4D"/>
                </a:solidFill>
                <a:latin typeface="Arial" panose="020B0604020202020204" pitchFamily="34" charset="0"/>
                <a:cs typeface="Arial" panose="020B0604020202020204" pitchFamily="34" charset="0"/>
              </a:rPr>
              <a:t>Enable Savings Plan</a:t>
            </a:r>
          </a:p>
          <a:p>
            <a:pPr>
              <a:spcBef>
                <a:spcPts val="1200"/>
              </a:spcBef>
            </a:pPr>
            <a:r>
              <a:rPr lang="en-US" sz="1800" dirty="0">
                <a:solidFill>
                  <a:srgbClr val="001E4D"/>
                </a:solidFill>
                <a:latin typeface="Arial" panose="020B0604020202020204" pitchFamily="34" charset="0"/>
                <a:cs typeface="Arial" panose="020B0604020202020204" pitchFamily="34" charset="0"/>
              </a:rPr>
              <a:t>Target Risk Options</a:t>
            </a:r>
          </a:p>
          <a:p>
            <a:pPr>
              <a:spcBef>
                <a:spcPts val="1200"/>
              </a:spcBef>
            </a:pPr>
            <a:r>
              <a:rPr lang="en-US" sz="1800" dirty="0">
                <a:solidFill>
                  <a:srgbClr val="001E4D"/>
                </a:solidFill>
                <a:latin typeface="Arial" panose="020B0604020202020204" pitchFamily="34" charset="0"/>
                <a:cs typeface="Arial" panose="020B0604020202020204" pitchFamily="34" charset="0"/>
              </a:rPr>
              <a:t>Enrollment</a:t>
            </a:r>
          </a:p>
          <a:p>
            <a:pPr marL="0" indent="0">
              <a:spcBef>
                <a:spcPts val="1200"/>
              </a:spcBef>
              <a:buNone/>
            </a:pPr>
            <a:endParaRPr lang="en-US" sz="1800" b="0" dirty="0">
              <a:solidFill>
                <a:srgbClr val="001E4D"/>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23980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4409" y="1569156"/>
            <a:ext cx="7766087" cy="4714358"/>
          </a:xfrm>
        </p:spPr>
        <p:txBody>
          <a:bodyPr/>
          <a:lstStyle/>
          <a:p>
            <a:r>
              <a:rPr lang="en-US" sz="1500" b="0" dirty="0">
                <a:solidFill>
                  <a:srgbClr val="001E4D"/>
                </a:solidFill>
                <a:latin typeface="Arial" panose="020B0604020202020204" pitchFamily="34" charset="0"/>
                <a:cs typeface="Arial" panose="020B0604020202020204" pitchFamily="34" charset="0"/>
              </a:rPr>
              <a:t>The Enable Savings Plan (the "Plan") is sponsored by the State of Nebraska and administered by the Nebraska State Treasurer. The Plan offers a series of investment portfolios within The Nebraska Achieving a Better Life Experience Program Trust (the "Trust"). The Nebraska Achieving a Better Life Experience Program Trust serves as Issuer. The Plan is intended to operate as a qualified savings program to be used only to save for qualified expenses, pursuant to the Achieving a Better Life Experience Act of 2014 and Section 529A of the U.S. Internal Revenue Code.</a:t>
            </a:r>
            <a:endParaRPr lang="en-US" sz="1800" dirty="0">
              <a:solidFill>
                <a:srgbClr val="001E4D"/>
              </a:solidFill>
            </a:endParaRPr>
          </a:p>
          <a:p>
            <a:pPr>
              <a:spcBef>
                <a:spcPts val="1200"/>
              </a:spcBef>
            </a:pPr>
            <a:r>
              <a:rPr lang="en-US" sz="1800" b="0" dirty="0">
                <a:solidFill>
                  <a:srgbClr val="001E4D"/>
                </a:solidFill>
                <a:latin typeface="+mn-lt"/>
              </a:rPr>
              <a:t>An investor should consider the Plan’s investment objectives, risks, charges and expenses before investing. The Program Disclosure Statement, which contains more information, should be read carefully before investing.</a:t>
            </a:r>
          </a:p>
          <a:p>
            <a:pPr>
              <a:spcBef>
                <a:spcPts val="1200"/>
              </a:spcBef>
            </a:pPr>
            <a:r>
              <a:rPr lang="en-US" sz="1800" b="0" dirty="0">
                <a:solidFill>
                  <a:srgbClr val="001E4D"/>
                </a:solidFill>
                <a:latin typeface="+mn-lt"/>
              </a:rPr>
              <a:t>Investors  should consider before investing whether their home state offers any state tax or other benefits that are only available for investments in such state's qualified savings program and should consult their tax advisor, attorney and/or other advisor regarding their specific legal, investment or tax situation.</a:t>
            </a:r>
          </a:p>
          <a:p>
            <a:endParaRPr lang="en-US" sz="1400" b="0" dirty="0">
              <a:solidFill>
                <a:srgbClr val="001E4D"/>
              </a:solidFill>
              <a:latin typeface="+mn-lt"/>
            </a:endParaRPr>
          </a:p>
          <a:p>
            <a:endParaRPr lang="en-US" dirty="0"/>
          </a:p>
        </p:txBody>
      </p:sp>
      <p:sp>
        <p:nvSpPr>
          <p:cNvPr id="3" name="Slide Number Placeholder 2"/>
          <p:cNvSpPr>
            <a:spLocks noGrp="1"/>
          </p:cNvSpPr>
          <p:nvPr>
            <p:ph type="sldNum" sz="quarter" idx="4"/>
          </p:nvPr>
        </p:nvSpPr>
        <p:spPr/>
        <p:txBody>
          <a:bodyPr/>
          <a:lstStyle/>
          <a:p>
            <a:fld id="{68F1B1DB-D51A-5F41-94E3-31EA8A1A0B18}" type="slidenum">
              <a:rPr lang="en-US" smtClean="0"/>
              <a:pPr/>
              <a:t>20</a:t>
            </a:fld>
            <a:endParaRPr lang="en-US" dirty="0"/>
          </a:p>
        </p:txBody>
      </p:sp>
      <p:sp>
        <p:nvSpPr>
          <p:cNvPr id="4" name="Date Placeholder 3"/>
          <p:cNvSpPr>
            <a:spLocks noGrp="1"/>
          </p:cNvSpPr>
          <p:nvPr>
            <p:ph type="dt" sz="half" idx="10"/>
          </p:nvPr>
        </p:nvSpPr>
        <p:spPr/>
        <p:txBody>
          <a:bodyPr/>
          <a:lstStyle/>
          <a:p>
            <a:fld id="{8714D171-701B-4CCF-9070-9343D255297D}" type="datetime1">
              <a:rPr lang="en-US" smtClean="0"/>
              <a:pPr/>
              <a:t>1/23/2020</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711" y="484542"/>
            <a:ext cx="616902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95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
        <p:nvSpPr>
          <p:cNvPr id="4" name="Slide Number Placeholder 3"/>
          <p:cNvSpPr>
            <a:spLocks noGrp="1"/>
          </p:cNvSpPr>
          <p:nvPr>
            <p:ph type="sldNum" sz="quarter" idx="4"/>
          </p:nvPr>
        </p:nvSpPr>
        <p:spPr/>
        <p:txBody>
          <a:bodyPr/>
          <a:lstStyle/>
          <a:p>
            <a:fld id="{68F1B1DB-D51A-5F41-94E3-31EA8A1A0B18}" type="slidenum">
              <a:rPr lang="en-US" smtClean="0"/>
              <a:pPr/>
              <a:t>21</a:t>
            </a:fld>
            <a:endParaRPr lang="en-US" dirty="0"/>
          </a:p>
        </p:txBody>
      </p:sp>
      <p:sp>
        <p:nvSpPr>
          <p:cNvPr id="2" name="Date Placeholder 1"/>
          <p:cNvSpPr>
            <a:spLocks noGrp="1"/>
          </p:cNvSpPr>
          <p:nvPr>
            <p:ph type="dt" sz="half" idx="10"/>
          </p:nvPr>
        </p:nvSpPr>
        <p:spPr/>
        <p:txBody>
          <a:bodyPr/>
          <a:lstStyle/>
          <a:p>
            <a:fld id="{FE343E2F-CA42-476D-A0FA-935A85A96F21}" type="datetime1">
              <a:rPr lang="en-US" smtClean="0"/>
              <a:t>1/23/2020</a:t>
            </a:fld>
            <a:endParaRPr lang="en-US" dirty="0"/>
          </a:p>
        </p:txBody>
      </p:sp>
      <p:sp>
        <p:nvSpPr>
          <p:cNvPr id="6" name="Content Placeholder 5"/>
          <p:cNvSpPr>
            <a:spLocks noGrp="1"/>
          </p:cNvSpPr>
          <p:nvPr>
            <p:ph idx="4294967295"/>
          </p:nvPr>
        </p:nvSpPr>
        <p:spPr>
          <a:xfrm>
            <a:off x="826911" y="1397001"/>
            <a:ext cx="7425266" cy="4867275"/>
          </a:xfrm>
          <a:prstGeom prst="rect">
            <a:avLst/>
          </a:prstGeom>
        </p:spPr>
        <p:txBody>
          <a:bodyPr/>
          <a:lstStyle/>
          <a:p>
            <a:pPr marL="0" indent="0">
              <a:buNone/>
            </a:pPr>
            <a:r>
              <a:rPr lang="en-US" sz="1400" dirty="0">
                <a:solidFill>
                  <a:srgbClr val="001E4D"/>
                </a:solidFill>
              </a:rPr>
              <a:t>Participation in the Plan does not guarantee that contributions and the investment return on contributions, if any, will be adequate to cover future expenses, or that an Account Owner is eligible to participate in the Plan.</a:t>
            </a:r>
          </a:p>
          <a:p>
            <a:pPr marL="0" indent="0">
              <a:spcBef>
                <a:spcPts val="1200"/>
              </a:spcBef>
              <a:buNone/>
            </a:pPr>
            <a:r>
              <a:rPr lang="en-US" sz="1400" dirty="0">
                <a:solidFill>
                  <a:srgbClr val="001E4D"/>
                </a:solidFill>
              </a:rPr>
              <a:t>Except for the Bank Savings and Checking Investment Options, investments in the Enable Savings Plan are not guaranteed or insured by the FDIC or any other government agency and are not deposits or other obligations of any depository institution. Investments are not guaranteed or insured by the State of Nebraska, the Nebraska State Treasurer, the Nebraska Investment Council or First National Bank of Omaha or its authorized agents or their affiliates, and are subject to investment risks, including loss of the principal amount invested. FDIC insurance is provided for the Bank Savings and Checking Investment Options up to the maximum amount set by federal law, currently $250,000.</a:t>
            </a:r>
          </a:p>
          <a:p>
            <a:pPr marL="0" indent="0">
              <a:spcBef>
                <a:spcPts val="1200"/>
              </a:spcBef>
              <a:buNone/>
            </a:pPr>
            <a:r>
              <a:rPr lang="en-US" sz="1400" dirty="0">
                <a:solidFill>
                  <a:srgbClr val="001E4D"/>
                </a:solidFill>
              </a:rPr>
              <a:t>This material is provided for general and educational purposes only, and is not intended to provide legal, tax or investment advice, or for use to avoid penalties that may be imposed under U.S. federal tax laws.  This material is not an offer to sell or a solicitation of an offer to buy any securities.  Any offer to sell units within the Plan may only be made by the Program Disclosure Statement relating to the Plan found on the website at www.EnableSavings.com.</a:t>
            </a:r>
          </a:p>
          <a:p>
            <a:pPr marL="0" indent="0">
              <a:buNone/>
            </a:pPr>
            <a:endParaRPr lang="en-US" sz="1400" dirty="0">
              <a:solidFill>
                <a:srgbClr val="001E4D"/>
              </a:solidFill>
            </a:endParaRPr>
          </a:p>
          <a:p>
            <a:pPr marL="0" indent="0" algn="ctr">
              <a:buNone/>
            </a:pPr>
            <a:r>
              <a:rPr lang="en-US" sz="1400" dirty="0">
                <a:solidFill>
                  <a:srgbClr val="001E4D"/>
                </a:solidFill>
              </a:rPr>
              <a:t>Investments are not FDIC insured except the Bank Savings and Checking Investment Options.</a:t>
            </a:r>
          </a:p>
          <a:p>
            <a:pPr marL="0" indent="0" algn="ctr">
              <a:buNone/>
            </a:pPr>
            <a:r>
              <a:rPr lang="en-US" sz="1400" dirty="0">
                <a:solidFill>
                  <a:srgbClr val="001E4D"/>
                </a:solidFill>
              </a:rPr>
              <a:t>No Bank, State or Federal Guarantee. May Lose Value, *</a:t>
            </a:r>
          </a:p>
          <a:p>
            <a:pPr lvl="1"/>
            <a:endParaRPr lang="en-US" sz="1600" dirty="0"/>
          </a:p>
          <a:p>
            <a:endParaRPr lang="en-US" sz="1600" dirty="0"/>
          </a:p>
          <a:p>
            <a:endParaRPr lang="en-US" sz="1600" dirty="0"/>
          </a:p>
        </p:txBody>
      </p:sp>
    </p:spTree>
    <p:extLst>
      <p:ext uri="{BB962C8B-B14F-4D97-AF65-F5344CB8AC3E}">
        <p14:creationId xmlns:p14="http://schemas.microsoft.com/office/powerpoint/2010/main" val="3476417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Overview</a:t>
            </a:r>
          </a:p>
        </p:txBody>
      </p:sp>
      <p:sp>
        <p:nvSpPr>
          <p:cNvPr id="4" name="Slide Number Placeholder 3"/>
          <p:cNvSpPr>
            <a:spLocks noGrp="1"/>
          </p:cNvSpPr>
          <p:nvPr>
            <p:ph type="sldNum" sz="quarter" idx="4"/>
          </p:nvPr>
        </p:nvSpPr>
        <p:spPr/>
        <p:txBody>
          <a:bodyPr/>
          <a:lstStyle/>
          <a:p>
            <a:fld id="{68F1B1DB-D51A-5F41-94E3-31EA8A1A0B18}" type="slidenum">
              <a:rPr lang="en-US" smtClean="0"/>
              <a:pPr/>
              <a:t>3</a:t>
            </a:fld>
            <a:endParaRPr lang="en-US" dirty="0"/>
          </a:p>
        </p:txBody>
      </p:sp>
      <p:sp>
        <p:nvSpPr>
          <p:cNvPr id="2" name="Date Placeholder 1"/>
          <p:cNvSpPr>
            <a:spLocks noGrp="1"/>
          </p:cNvSpPr>
          <p:nvPr>
            <p:ph type="dt" sz="half" idx="10"/>
          </p:nvPr>
        </p:nvSpPr>
        <p:spPr/>
        <p:txBody>
          <a:bodyPr/>
          <a:lstStyle/>
          <a:p>
            <a:fld id="{F9F34437-9AF9-448E-954C-A9750E5AFB74}" type="datetime1">
              <a:rPr lang="en-US" smtClean="0"/>
              <a:t>1/23/2020</a:t>
            </a:fld>
            <a:endParaRPr lang="en-US" dirty="0"/>
          </a:p>
        </p:txBody>
      </p:sp>
      <p:sp>
        <p:nvSpPr>
          <p:cNvPr id="6" name="Content Placeholder 5"/>
          <p:cNvSpPr>
            <a:spLocks noGrp="1"/>
          </p:cNvSpPr>
          <p:nvPr>
            <p:ph idx="4294967295"/>
          </p:nvPr>
        </p:nvSpPr>
        <p:spPr>
          <a:xfrm>
            <a:off x="943103" y="1600200"/>
            <a:ext cx="7249427" cy="4525963"/>
          </a:xfrm>
          <a:prstGeom prst="rect">
            <a:avLst/>
          </a:prstGeom>
        </p:spPr>
        <p:txBody>
          <a:bodyPr/>
          <a:lstStyle/>
          <a:p>
            <a:pPr marL="0" indent="0">
              <a:spcBef>
                <a:spcPts val="1200"/>
              </a:spcBef>
              <a:buNone/>
            </a:pPr>
            <a:endParaRPr lang="en-US" sz="1800" dirty="0">
              <a:solidFill>
                <a:srgbClr val="001E4D"/>
              </a:solidFill>
              <a:latin typeface="Arial" panose="020B0604020202020204" pitchFamily="34" charset="0"/>
              <a:cs typeface="Arial" panose="020B0604020202020204" pitchFamily="34" charset="0"/>
            </a:endParaRPr>
          </a:p>
          <a:p>
            <a:pPr>
              <a:spcBef>
                <a:spcPts val="1200"/>
              </a:spcBef>
            </a:pPr>
            <a:r>
              <a:rPr lang="en-US" sz="1800" dirty="0">
                <a:solidFill>
                  <a:srgbClr val="001E4D"/>
                </a:solidFill>
                <a:latin typeface="Arial" panose="020B0604020202020204" pitchFamily="34" charset="0"/>
                <a:cs typeface="Arial" panose="020B0604020202020204" pitchFamily="34" charset="0"/>
              </a:rPr>
              <a:t>State-sponsored, tax-advantaged savings program for qualified disability expenses without impacting eligibility for resource-based public benefits</a:t>
            </a:r>
          </a:p>
          <a:p>
            <a:pPr>
              <a:spcBef>
                <a:spcPts val="1200"/>
              </a:spcBef>
            </a:pPr>
            <a:r>
              <a:rPr lang="en-US" sz="1800" dirty="0">
                <a:solidFill>
                  <a:srgbClr val="001E4D"/>
                </a:solidFill>
                <a:latin typeface="Arial" panose="020B0604020202020204" pitchFamily="34" charset="0"/>
                <a:cs typeface="Arial" panose="020B0604020202020204" pitchFamily="34" charset="0"/>
              </a:rPr>
              <a:t>Permits Eligible Individuals to save more than $2,000 in their name. Annual contribution limit is currently $15,000 from all sources</a:t>
            </a:r>
          </a:p>
          <a:p>
            <a:pPr>
              <a:spcBef>
                <a:spcPts val="1200"/>
              </a:spcBef>
            </a:pPr>
            <a:r>
              <a:rPr lang="en-US" sz="1800" dirty="0">
                <a:solidFill>
                  <a:srgbClr val="001E4D"/>
                </a:solidFill>
                <a:latin typeface="Arial" panose="020B0604020202020204" pitchFamily="34" charset="0"/>
                <a:cs typeface="Arial" panose="020B0604020202020204" pitchFamily="34" charset="0"/>
              </a:rPr>
              <a:t>Designed to supplement not supplant SSI and Medicaid benefits</a:t>
            </a:r>
          </a:p>
          <a:p>
            <a:pPr>
              <a:spcBef>
                <a:spcPts val="1200"/>
              </a:spcBef>
            </a:pPr>
            <a:r>
              <a:rPr lang="en-US" sz="1800" dirty="0">
                <a:solidFill>
                  <a:srgbClr val="001E4D"/>
                </a:solidFill>
                <a:latin typeface="Arial" panose="020B0604020202020204" pitchFamily="34" charset="0"/>
                <a:cs typeface="Arial" panose="020B0604020202020204" pitchFamily="34" charset="0"/>
              </a:rPr>
              <a:t>The Eligible Individual may be able to contribute earned income above the annual limit of $15,000 </a:t>
            </a:r>
          </a:p>
        </p:txBody>
      </p:sp>
    </p:spTree>
    <p:extLst>
      <p:ext uri="{BB962C8B-B14F-4D97-AF65-F5344CB8AC3E}">
        <p14:creationId xmlns:p14="http://schemas.microsoft.com/office/powerpoint/2010/main" val="41777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Eligibility</a:t>
            </a:r>
          </a:p>
        </p:txBody>
      </p:sp>
      <p:sp>
        <p:nvSpPr>
          <p:cNvPr id="4" name="Slide Number Placeholder 3"/>
          <p:cNvSpPr>
            <a:spLocks noGrp="1"/>
          </p:cNvSpPr>
          <p:nvPr>
            <p:ph type="sldNum" sz="quarter" idx="4"/>
          </p:nvPr>
        </p:nvSpPr>
        <p:spPr/>
        <p:txBody>
          <a:bodyPr/>
          <a:lstStyle/>
          <a:p>
            <a:fld id="{68F1B1DB-D51A-5F41-94E3-31EA8A1A0B18}" type="slidenum">
              <a:rPr lang="en-US" smtClean="0"/>
              <a:pPr/>
              <a:t>4</a:t>
            </a:fld>
            <a:endParaRPr lang="en-US" dirty="0"/>
          </a:p>
        </p:txBody>
      </p:sp>
      <p:sp>
        <p:nvSpPr>
          <p:cNvPr id="2" name="Date Placeholder 1"/>
          <p:cNvSpPr>
            <a:spLocks noGrp="1"/>
          </p:cNvSpPr>
          <p:nvPr>
            <p:ph type="dt" sz="half" idx="10"/>
          </p:nvPr>
        </p:nvSpPr>
        <p:spPr/>
        <p:txBody>
          <a:bodyPr/>
          <a:lstStyle/>
          <a:p>
            <a:fld id="{9FC25199-8100-4B11-9AF7-0FD376176391}" type="datetime1">
              <a:rPr lang="en-US" smtClean="0"/>
              <a:t>1/23/2020</a:t>
            </a:fld>
            <a:endParaRPr lang="en-US" dirty="0"/>
          </a:p>
        </p:txBody>
      </p:sp>
      <p:sp>
        <p:nvSpPr>
          <p:cNvPr id="6" name="Content Placeholder 5"/>
          <p:cNvSpPr>
            <a:spLocks noGrp="1"/>
          </p:cNvSpPr>
          <p:nvPr>
            <p:ph idx="4294967295"/>
          </p:nvPr>
        </p:nvSpPr>
        <p:spPr>
          <a:xfrm>
            <a:off x="855124" y="1557867"/>
            <a:ext cx="7265096" cy="4216400"/>
          </a:xfrm>
          <a:prstGeom prst="rect">
            <a:avLst/>
          </a:prstGeom>
        </p:spPr>
        <p:txBody>
          <a:bodyPr/>
          <a:lstStyle/>
          <a:p>
            <a:pPr marL="0" lvl="0" indent="0">
              <a:spcBef>
                <a:spcPts val="1200"/>
              </a:spcBef>
              <a:spcAft>
                <a:spcPts val="600"/>
              </a:spcAft>
              <a:buNone/>
            </a:pPr>
            <a:r>
              <a:rPr lang="en-US" sz="1800" dirty="0">
                <a:solidFill>
                  <a:srgbClr val="001E4D"/>
                </a:solidFill>
                <a:latin typeface="Arial" panose="020B0604020202020204" pitchFamily="34" charset="0"/>
                <a:cs typeface="Arial" panose="020B0604020202020204" pitchFamily="34" charset="0"/>
              </a:rPr>
              <a:t>An Eligible Individual is defined as someone of any age - child, transition-aged youth, and adult - </a:t>
            </a:r>
          </a:p>
          <a:p>
            <a:pPr lvl="0">
              <a:spcBef>
                <a:spcPts val="1200"/>
              </a:spcBef>
            </a:pPr>
            <a:r>
              <a:rPr lang="en-US" sz="1800" dirty="0">
                <a:solidFill>
                  <a:srgbClr val="001E4D"/>
                </a:solidFill>
                <a:latin typeface="Arial" panose="020B0604020202020204" pitchFamily="34" charset="0"/>
                <a:cs typeface="Arial" panose="020B0604020202020204" pitchFamily="34" charset="0"/>
              </a:rPr>
              <a:t>who experiences a disability with onset prior to age 26</a:t>
            </a:r>
          </a:p>
          <a:p>
            <a:pPr lvl="0">
              <a:spcBef>
                <a:spcPts val="1200"/>
              </a:spcBef>
            </a:pPr>
            <a:r>
              <a:rPr lang="en-US" sz="1800" dirty="0">
                <a:solidFill>
                  <a:srgbClr val="001E4D"/>
                </a:solidFill>
                <a:latin typeface="Arial" panose="020B0604020202020204" pitchFamily="34" charset="0"/>
                <a:cs typeface="Arial" panose="020B0604020202020204" pitchFamily="34" charset="0"/>
              </a:rPr>
              <a:t>AND  is entitled to receive SSI or SSDI </a:t>
            </a:r>
          </a:p>
          <a:p>
            <a:pPr lvl="0">
              <a:spcBef>
                <a:spcPts val="1200"/>
              </a:spcBef>
            </a:pPr>
            <a:r>
              <a:rPr lang="en-US" sz="1800" dirty="0">
                <a:solidFill>
                  <a:srgbClr val="001E4D"/>
                </a:solidFill>
                <a:latin typeface="Arial" panose="020B0604020202020204" pitchFamily="34" charset="0"/>
                <a:cs typeface="Arial" panose="020B0604020202020204" pitchFamily="34" charset="0"/>
              </a:rPr>
              <a:t>OR who has a certification from a physician indicating he/she has a marked or severe functional limitation, which is expected to result in death or has lasted or can be expected to last for a continuous period of not less than 12 months</a:t>
            </a:r>
          </a:p>
          <a:p>
            <a:pPr marL="0" indent="0">
              <a:spcBef>
                <a:spcPts val="1200"/>
              </a:spcBef>
              <a:buNone/>
            </a:pPr>
            <a:r>
              <a:rPr lang="en-US" sz="1800" dirty="0">
                <a:solidFill>
                  <a:srgbClr val="001E4D"/>
                </a:solidFill>
                <a:latin typeface="Arial" panose="020B0604020202020204" pitchFamily="34" charset="0"/>
                <a:cs typeface="Arial" panose="020B0604020202020204" pitchFamily="34" charset="0"/>
              </a:rPr>
              <a:t>Eligible Individuals or their authorized individual will self-certify the disability and basis of eligibility when opening an account.</a:t>
            </a:r>
          </a:p>
          <a:p>
            <a:pPr marL="342900" lvl="1" indent="-342900">
              <a:spcBef>
                <a:spcPts val="1200"/>
              </a:spcBef>
              <a:buFont typeface="Arial"/>
              <a:buChar char="•"/>
            </a:pPr>
            <a:endParaRPr lang="en-US" sz="1800" dirty="0">
              <a:solidFill>
                <a:srgbClr val="001E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02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Account Ownership	</a:t>
            </a:r>
          </a:p>
        </p:txBody>
      </p:sp>
      <p:sp>
        <p:nvSpPr>
          <p:cNvPr id="4" name="Slide Number Placeholder 3"/>
          <p:cNvSpPr>
            <a:spLocks noGrp="1"/>
          </p:cNvSpPr>
          <p:nvPr>
            <p:ph type="sldNum" sz="quarter" idx="4"/>
          </p:nvPr>
        </p:nvSpPr>
        <p:spPr/>
        <p:txBody>
          <a:bodyPr/>
          <a:lstStyle/>
          <a:p>
            <a:fld id="{68F1B1DB-D51A-5F41-94E3-31EA8A1A0B18}" type="slidenum">
              <a:rPr lang="en-US" smtClean="0"/>
              <a:pPr/>
              <a:t>5</a:t>
            </a:fld>
            <a:endParaRPr lang="en-US" dirty="0"/>
          </a:p>
        </p:txBody>
      </p:sp>
      <p:sp>
        <p:nvSpPr>
          <p:cNvPr id="2" name="Date Placeholder 1"/>
          <p:cNvSpPr>
            <a:spLocks noGrp="1"/>
          </p:cNvSpPr>
          <p:nvPr>
            <p:ph type="dt" sz="half" idx="10"/>
          </p:nvPr>
        </p:nvSpPr>
        <p:spPr/>
        <p:txBody>
          <a:bodyPr/>
          <a:lstStyle/>
          <a:p>
            <a:fld id="{C31EC7D2-219E-4B55-A973-8E3D506E14E7}" type="datetime1">
              <a:rPr lang="en-US" smtClean="0"/>
              <a:t>1/23/2020</a:t>
            </a:fld>
            <a:endParaRPr lang="en-US" dirty="0"/>
          </a:p>
        </p:txBody>
      </p:sp>
      <p:sp>
        <p:nvSpPr>
          <p:cNvPr id="6" name="Content Placeholder 5"/>
          <p:cNvSpPr>
            <a:spLocks noGrp="1"/>
          </p:cNvSpPr>
          <p:nvPr>
            <p:ph idx="4294967295"/>
          </p:nvPr>
        </p:nvSpPr>
        <p:spPr>
          <a:xfrm>
            <a:off x="719094" y="1583267"/>
            <a:ext cx="7358106" cy="4318000"/>
          </a:xfrm>
          <a:prstGeom prst="rect">
            <a:avLst/>
          </a:prstGeom>
        </p:spPr>
        <p:txBody>
          <a:bodyPr/>
          <a:lstStyle/>
          <a:p>
            <a:pPr>
              <a:spcBef>
                <a:spcPts val="1200"/>
              </a:spcBef>
            </a:pPr>
            <a:r>
              <a:rPr lang="en-US" sz="1800" dirty="0">
                <a:solidFill>
                  <a:srgbClr val="001E4D"/>
                </a:solidFill>
                <a:latin typeface="Arial" panose="020B0604020202020204" pitchFamily="34" charset="0"/>
                <a:cs typeface="Arial" panose="020B0604020202020204" pitchFamily="34" charset="0"/>
              </a:rPr>
              <a:t>An account owner can only have one ABLE account</a:t>
            </a:r>
          </a:p>
          <a:p>
            <a:pPr>
              <a:spcBef>
                <a:spcPts val="1200"/>
              </a:spcBef>
            </a:pPr>
            <a:r>
              <a:rPr lang="en-US" sz="1800" dirty="0">
                <a:solidFill>
                  <a:srgbClr val="001E4D"/>
                </a:solidFill>
                <a:latin typeface="Arial" panose="020B0604020202020204" pitchFamily="34" charset="0"/>
                <a:cs typeface="Arial" panose="020B0604020202020204" pitchFamily="34" charset="0"/>
              </a:rPr>
              <a:t>The Eligible Individual is the account owner and beneficiary</a:t>
            </a:r>
          </a:p>
          <a:p>
            <a:pPr>
              <a:spcBef>
                <a:spcPts val="1200"/>
              </a:spcBef>
            </a:pPr>
            <a:r>
              <a:rPr lang="en-US" sz="1800" dirty="0">
                <a:solidFill>
                  <a:srgbClr val="001E4D"/>
                </a:solidFill>
                <a:latin typeface="Arial" panose="020B0604020202020204" pitchFamily="34" charset="0"/>
                <a:cs typeface="Arial" panose="020B0604020202020204" pitchFamily="34" charset="0"/>
              </a:rPr>
              <a:t>Other individuals can open and maintain the account for the benefit of the account owner, but have no beneficial interest, in the account.</a:t>
            </a:r>
          </a:p>
          <a:p>
            <a:pPr marL="744538" indent="-228600">
              <a:spcBef>
                <a:spcPts val="1200"/>
              </a:spcBef>
              <a:buFont typeface="Arial" panose="020B0604020202020204" pitchFamily="34" charset="0"/>
              <a:buChar char="-"/>
            </a:pPr>
            <a:r>
              <a:rPr lang="en-US" sz="1600" dirty="0">
                <a:solidFill>
                  <a:srgbClr val="001E4D"/>
                </a:solidFill>
                <a:latin typeface="Arial" panose="020B0604020202020204" pitchFamily="34" charset="0"/>
                <a:cs typeface="Arial" panose="020B0604020202020204" pitchFamily="34" charset="0"/>
              </a:rPr>
              <a:t>If the account owner is a minor, a parent or legal guardian will open and manage the account</a:t>
            </a:r>
          </a:p>
          <a:p>
            <a:pPr marL="744538" indent="-228600">
              <a:spcBef>
                <a:spcPts val="1200"/>
              </a:spcBef>
              <a:buFont typeface="Arial" panose="020B0604020202020204" pitchFamily="34" charset="0"/>
              <a:buChar char="-"/>
            </a:pPr>
            <a:r>
              <a:rPr lang="en-US" sz="1600" dirty="0">
                <a:solidFill>
                  <a:srgbClr val="001E4D"/>
                </a:solidFill>
                <a:latin typeface="Arial" panose="020B0604020202020204" pitchFamily="34" charset="0"/>
                <a:cs typeface="Arial" panose="020B0604020202020204" pitchFamily="34" charset="0"/>
              </a:rPr>
              <a:t>If the account owner has a conservator, guardian and/or power of attorney, that authorized individual will open and manage the account</a:t>
            </a:r>
          </a:p>
        </p:txBody>
      </p:sp>
    </p:spTree>
    <p:extLst>
      <p:ext uri="{BB962C8B-B14F-4D97-AF65-F5344CB8AC3E}">
        <p14:creationId xmlns:p14="http://schemas.microsoft.com/office/powerpoint/2010/main" val="310418411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Account Ownership	</a:t>
            </a:r>
          </a:p>
        </p:txBody>
      </p:sp>
      <p:sp>
        <p:nvSpPr>
          <p:cNvPr id="4" name="Slide Number Placeholder 3"/>
          <p:cNvSpPr>
            <a:spLocks noGrp="1"/>
          </p:cNvSpPr>
          <p:nvPr>
            <p:ph type="sldNum" sz="quarter" idx="4"/>
          </p:nvPr>
        </p:nvSpPr>
        <p:spPr/>
        <p:txBody>
          <a:bodyPr/>
          <a:lstStyle/>
          <a:p>
            <a:fld id="{68F1B1DB-D51A-5F41-94E3-31EA8A1A0B18}" type="slidenum">
              <a:rPr lang="en-US" smtClean="0"/>
              <a:pPr/>
              <a:t>6</a:t>
            </a:fld>
            <a:endParaRPr lang="en-US" dirty="0"/>
          </a:p>
        </p:txBody>
      </p:sp>
      <p:sp>
        <p:nvSpPr>
          <p:cNvPr id="2" name="Date Placeholder 1"/>
          <p:cNvSpPr>
            <a:spLocks noGrp="1"/>
          </p:cNvSpPr>
          <p:nvPr>
            <p:ph type="dt" sz="half" idx="10"/>
          </p:nvPr>
        </p:nvSpPr>
        <p:spPr/>
        <p:txBody>
          <a:bodyPr/>
          <a:lstStyle/>
          <a:p>
            <a:fld id="{30D3A789-9F81-4374-8804-12147D62753E}" type="datetime1">
              <a:rPr lang="en-US" smtClean="0"/>
              <a:t>1/23/2020</a:t>
            </a:fld>
            <a:endParaRPr lang="en-US" dirty="0"/>
          </a:p>
        </p:txBody>
      </p:sp>
      <p:sp>
        <p:nvSpPr>
          <p:cNvPr id="6" name="Content Placeholder 5"/>
          <p:cNvSpPr>
            <a:spLocks noGrp="1"/>
          </p:cNvSpPr>
          <p:nvPr>
            <p:ph idx="4294967295"/>
          </p:nvPr>
        </p:nvSpPr>
        <p:spPr>
          <a:xfrm>
            <a:off x="741404" y="1600200"/>
            <a:ext cx="7488195" cy="4416425"/>
          </a:xfrm>
          <a:prstGeom prst="rect">
            <a:avLst/>
          </a:prstGeom>
        </p:spPr>
        <p:txBody>
          <a:bodyPr/>
          <a:lstStyle/>
          <a:p>
            <a:pPr lvl="0">
              <a:spcBef>
                <a:spcPts val="1200"/>
              </a:spcBef>
            </a:pPr>
            <a:r>
              <a:rPr lang="en-US" sz="1800" dirty="0">
                <a:solidFill>
                  <a:srgbClr val="001E4D"/>
                </a:solidFill>
                <a:latin typeface="Arial" panose="020B0604020202020204" pitchFamily="34" charset="0"/>
                <a:cs typeface="Arial" panose="020B0604020202020204" pitchFamily="34" charset="0"/>
              </a:rPr>
              <a:t>If the account owner receives Medicaid, assets in the account may be subject to Medicaid reimbursement upon death: </a:t>
            </a:r>
          </a:p>
          <a:p>
            <a:pPr marL="742950" lvl="2" indent="-285750">
              <a:spcBef>
                <a:spcPts val="1200"/>
              </a:spcBef>
              <a:buFont typeface="Arial" panose="020B0604020202020204" pitchFamily="34" charset="0"/>
              <a:buChar char="-"/>
            </a:pPr>
            <a:r>
              <a:rPr lang="en-US" sz="1600" dirty="0">
                <a:solidFill>
                  <a:srgbClr val="001E4D"/>
                </a:solidFill>
                <a:latin typeface="Arial" panose="020B0604020202020204" pitchFamily="34" charset="0"/>
                <a:cs typeface="Arial" panose="020B0604020202020204" pitchFamily="34" charset="0"/>
              </a:rPr>
              <a:t>Assets are available after any outstanding payments for Qualified Disability Expenses, including funeral costs, are resolved </a:t>
            </a:r>
          </a:p>
          <a:p>
            <a:pPr marL="742950" lvl="5" indent="-285750">
              <a:spcBef>
                <a:spcPts val="1200"/>
              </a:spcBef>
              <a:buFont typeface="Arial" panose="020B0604020202020204" pitchFamily="34" charset="0"/>
              <a:buChar char="-"/>
            </a:pPr>
            <a:r>
              <a:rPr lang="en-US" sz="1600" dirty="0">
                <a:solidFill>
                  <a:srgbClr val="001E4D"/>
                </a:solidFill>
                <a:latin typeface="Arial" panose="020B0604020202020204" pitchFamily="34" charset="0"/>
                <a:cs typeface="Arial" panose="020B0604020202020204" pitchFamily="34" charset="0"/>
              </a:rPr>
              <a:t>Includes assets up to the amount Medicaid paid for services—net  any premiums—while the Enable </a:t>
            </a:r>
            <a:r>
              <a:rPr lang="en-US" sz="1800" dirty="0">
                <a:solidFill>
                  <a:srgbClr val="001E4D"/>
                </a:solidFill>
                <a:latin typeface="Arial" panose="020B0604020202020204" pitchFamily="34" charset="0"/>
                <a:cs typeface="Arial" panose="020B0604020202020204" pitchFamily="34" charset="0"/>
              </a:rPr>
              <a:t>account was open </a:t>
            </a:r>
          </a:p>
          <a:p>
            <a:pPr marL="342900" lvl="1" indent="-342900">
              <a:spcBef>
                <a:spcPts val="1200"/>
              </a:spcBef>
              <a:spcAft>
                <a:spcPts val="600"/>
              </a:spcAft>
              <a:buFont typeface="Arial"/>
              <a:buChar char="•"/>
            </a:pPr>
            <a:r>
              <a:rPr lang="en-US" sz="1800" dirty="0">
                <a:solidFill>
                  <a:srgbClr val="001E4D"/>
                </a:solidFill>
                <a:latin typeface="Arial" panose="020B0604020202020204" pitchFamily="34" charset="0"/>
                <a:cs typeface="Arial" panose="020B0604020202020204" pitchFamily="34" charset="0"/>
              </a:rPr>
              <a:t>If there are assets left over after Medicaid or if the account owner is not a Medicaid recipient, assets are subject to probate</a:t>
            </a:r>
          </a:p>
          <a:p>
            <a:pPr lvl="0">
              <a:spcBef>
                <a:spcPts val="1200"/>
              </a:spcBef>
            </a:pPr>
            <a:r>
              <a:rPr lang="en-US" sz="1800" dirty="0">
                <a:solidFill>
                  <a:srgbClr val="001E4D"/>
                </a:solidFill>
                <a:latin typeface="Arial" panose="020B0604020202020204" pitchFamily="34" charset="0"/>
                <a:cs typeface="Arial" panose="020B0604020202020204" pitchFamily="34" charset="0"/>
              </a:rPr>
              <a:t>When an account is opened, the account owner will certify he/she will inform </a:t>
            </a:r>
            <a:r>
              <a:rPr lang="en-US" sz="2000" dirty="0"/>
              <a:t>the </a:t>
            </a:r>
            <a:r>
              <a:rPr lang="en-US" sz="1800" dirty="0">
                <a:solidFill>
                  <a:srgbClr val="001E4D"/>
                </a:solidFill>
                <a:latin typeface="Arial" panose="020B0604020202020204" pitchFamily="34" charset="0"/>
                <a:cs typeface="Arial" panose="020B0604020202020204" pitchFamily="34" charset="0"/>
              </a:rPr>
              <a:t>Plan if no longer an Eligible Individual</a:t>
            </a:r>
            <a:r>
              <a:rPr lang="en-US" sz="2000" dirty="0"/>
              <a:t>.</a:t>
            </a:r>
          </a:p>
        </p:txBody>
      </p:sp>
    </p:spTree>
    <p:extLst>
      <p:ext uri="{BB962C8B-B14F-4D97-AF65-F5344CB8AC3E}">
        <p14:creationId xmlns:p14="http://schemas.microsoft.com/office/powerpoint/2010/main" val="87477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17879" y="566530"/>
            <a:ext cx="6163348" cy="621802"/>
          </a:xfrm>
        </p:spPr>
        <p:txBody>
          <a:bodyPr/>
          <a:lstStyle/>
          <a:p>
            <a:r>
              <a:rPr lang="en-US" dirty="0"/>
              <a:t>Qualified Disability Expenses</a:t>
            </a:r>
          </a:p>
        </p:txBody>
      </p:sp>
      <p:sp>
        <p:nvSpPr>
          <p:cNvPr id="5" name="Slide Number Placeholder 4"/>
          <p:cNvSpPr>
            <a:spLocks noGrp="1"/>
          </p:cNvSpPr>
          <p:nvPr>
            <p:ph type="sldNum" sz="quarter" idx="4"/>
          </p:nvPr>
        </p:nvSpPr>
        <p:spPr/>
        <p:txBody>
          <a:bodyPr/>
          <a:lstStyle/>
          <a:p>
            <a:fld id="{68F1B1DB-D51A-5F41-94E3-31EA8A1A0B18}" type="slidenum">
              <a:rPr lang="en-US" smtClean="0"/>
              <a:pPr/>
              <a:t>7</a:t>
            </a:fld>
            <a:endParaRPr lang="en-US" dirty="0"/>
          </a:p>
        </p:txBody>
      </p:sp>
      <p:sp>
        <p:nvSpPr>
          <p:cNvPr id="3" name="Date Placeholder 2"/>
          <p:cNvSpPr>
            <a:spLocks noGrp="1"/>
          </p:cNvSpPr>
          <p:nvPr>
            <p:ph type="dt" sz="half" idx="10"/>
          </p:nvPr>
        </p:nvSpPr>
        <p:spPr/>
        <p:txBody>
          <a:bodyPr/>
          <a:lstStyle/>
          <a:p>
            <a:fld id="{8802C5B1-D521-454F-BC3F-6F0B5B87DBFA}" type="datetime1">
              <a:rPr lang="en-US" smtClean="0"/>
              <a:t>1/23/2020</a:t>
            </a:fld>
            <a:endParaRPr lang="en-US" dirty="0"/>
          </a:p>
        </p:txBody>
      </p:sp>
      <p:sp>
        <p:nvSpPr>
          <p:cNvPr id="6" name="Content Placeholder 5"/>
          <p:cNvSpPr>
            <a:spLocks noGrp="1"/>
          </p:cNvSpPr>
          <p:nvPr>
            <p:ph sz="half" idx="4294967295"/>
          </p:nvPr>
        </p:nvSpPr>
        <p:spPr>
          <a:xfrm>
            <a:off x="1025612" y="1196799"/>
            <a:ext cx="6919784" cy="5002213"/>
          </a:xfrm>
          <a:prstGeom prst="rect">
            <a:avLst/>
          </a:prstGeom>
        </p:spPr>
        <p:txBody>
          <a:bodyPr>
            <a:normAutofit lnSpcReduction="10000"/>
          </a:bodyPr>
          <a:lstStyle/>
          <a:p>
            <a:pPr marL="0" indent="0">
              <a:buNone/>
            </a:pPr>
            <a:endParaRPr lang="en-US" sz="1600" dirty="0"/>
          </a:p>
          <a:p>
            <a:pPr>
              <a:spcBef>
                <a:spcPts val="1200"/>
              </a:spcBef>
            </a:pPr>
            <a:r>
              <a:rPr lang="en-US" sz="1800" dirty="0">
                <a:solidFill>
                  <a:srgbClr val="001E4D"/>
                </a:solidFill>
                <a:latin typeface="Arial" panose="020B0604020202020204" pitchFamily="34" charset="0"/>
                <a:cs typeface="Arial" panose="020B0604020202020204" pitchFamily="34" charset="0"/>
              </a:rPr>
              <a:t>Education</a:t>
            </a:r>
          </a:p>
          <a:p>
            <a:pPr>
              <a:spcBef>
                <a:spcPts val="1200"/>
              </a:spcBef>
            </a:pPr>
            <a:r>
              <a:rPr lang="en-US" sz="1800" dirty="0">
                <a:solidFill>
                  <a:srgbClr val="001E4D"/>
                </a:solidFill>
                <a:latin typeface="Arial" panose="020B0604020202020204" pitchFamily="34" charset="0"/>
                <a:cs typeface="Arial" panose="020B0604020202020204" pitchFamily="34" charset="0"/>
              </a:rPr>
              <a:t>Transportation </a:t>
            </a:r>
          </a:p>
          <a:p>
            <a:pPr>
              <a:spcBef>
                <a:spcPts val="1200"/>
              </a:spcBef>
            </a:pPr>
            <a:r>
              <a:rPr lang="en-US" sz="1800" dirty="0">
                <a:solidFill>
                  <a:srgbClr val="001E4D"/>
                </a:solidFill>
                <a:latin typeface="Arial" panose="020B0604020202020204" pitchFamily="34" charset="0"/>
                <a:cs typeface="Arial" panose="020B0604020202020204" pitchFamily="34" charset="0"/>
              </a:rPr>
              <a:t>Housing</a:t>
            </a:r>
          </a:p>
          <a:p>
            <a:pPr>
              <a:spcBef>
                <a:spcPts val="1200"/>
              </a:spcBef>
            </a:pPr>
            <a:r>
              <a:rPr lang="en-US" sz="1800" dirty="0">
                <a:solidFill>
                  <a:srgbClr val="001E4D"/>
                </a:solidFill>
                <a:latin typeface="Arial" panose="020B0604020202020204" pitchFamily="34" charset="0"/>
                <a:cs typeface="Arial" panose="020B0604020202020204" pitchFamily="34" charset="0"/>
              </a:rPr>
              <a:t>Employment training and supports</a:t>
            </a:r>
          </a:p>
          <a:p>
            <a:pPr>
              <a:spcBef>
                <a:spcPts val="1200"/>
              </a:spcBef>
            </a:pPr>
            <a:r>
              <a:rPr lang="en-US" sz="1800" dirty="0">
                <a:solidFill>
                  <a:srgbClr val="001E4D"/>
                </a:solidFill>
                <a:latin typeface="Arial" panose="020B0604020202020204" pitchFamily="34" charset="0"/>
                <a:cs typeface="Arial" panose="020B0604020202020204" pitchFamily="34" charset="0"/>
              </a:rPr>
              <a:t>Assistive technology and related services </a:t>
            </a:r>
          </a:p>
          <a:p>
            <a:pPr>
              <a:spcBef>
                <a:spcPts val="1200"/>
              </a:spcBef>
            </a:pPr>
            <a:r>
              <a:rPr lang="en-US" sz="1800" dirty="0">
                <a:solidFill>
                  <a:srgbClr val="001E4D"/>
                </a:solidFill>
                <a:latin typeface="Arial" panose="020B0604020202020204" pitchFamily="34" charset="0"/>
                <a:cs typeface="Arial" panose="020B0604020202020204" pitchFamily="34" charset="0"/>
              </a:rPr>
              <a:t>Personal support services </a:t>
            </a:r>
          </a:p>
          <a:p>
            <a:pPr>
              <a:spcBef>
                <a:spcPts val="1200"/>
              </a:spcBef>
            </a:pPr>
            <a:r>
              <a:rPr lang="en-US" sz="1800" dirty="0">
                <a:solidFill>
                  <a:srgbClr val="001E4D"/>
                </a:solidFill>
                <a:latin typeface="Arial" panose="020B0604020202020204" pitchFamily="34" charset="0"/>
                <a:cs typeface="Arial" panose="020B0604020202020204" pitchFamily="34" charset="0"/>
              </a:rPr>
              <a:t>Financial management and administrative services </a:t>
            </a:r>
          </a:p>
          <a:p>
            <a:pPr>
              <a:spcBef>
                <a:spcPts val="1200"/>
              </a:spcBef>
            </a:pPr>
            <a:r>
              <a:rPr lang="en-US" sz="1800" dirty="0">
                <a:solidFill>
                  <a:srgbClr val="001E4D"/>
                </a:solidFill>
                <a:latin typeface="Arial" panose="020B0604020202020204" pitchFamily="34" charset="0"/>
                <a:cs typeface="Arial" panose="020B0604020202020204" pitchFamily="34" charset="0"/>
              </a:rPr>
              <a:t>Legal fees and expenses for oversight and monitoring </a:t>
            </a:r>
          </a:p>
          <a:p>
            <a:pPr>
              <a:spcBef>
                <a:spcPts val="1200"/>
              </a:spcBef>
            </a:pPr>
            <a:r>
              <a:rPr lang="en-US" sz="1800" dirty="0">
                <a:solidFill>
                  <a:srgbClr val="001E4D"/>
                </a:solidFill>
                <a:latin typeface="Arial" panose="020B0604020202020204" pitchFamily="34" charset="0"/>
                <a:cs typeface="Arial" panose="020B0604020202020204" pitchFamily="34" charset="0"/>
              </a:rPr>
              <a:t>End of life expenses </a:t>
            </a:r>
          </a:p>
          <a:p>
            <a:pPr>
              <a:spcBef>
                <a:spcPts val="1200"/>
              </a:spcBef>
            </a:pPr>
            <a:r>
              <a:rPr lang="en-US" sz="1800" dirty="0">
                <a:solidFill>
                  <a:srgbClr val="001E4D"/>
                </a:solidFill>
                <a:latin typeface="Arial" panose="020B0604020202020204" pitchFamily="34" charset="0"/>
                <a:cs typeface="Arial" panose="020B0604020202020204" pitchFamily="34" charset="0"/>
              </a:rPr>
              <a:t>Health, prevention and wellness</a:t>
            </a:r>
          </a:p>
          <a:p>
            <a:pPr>
              <a:spcBef>
                <a:spcPts val="1200"/>
              </a:spcBef>
            </a:pPr>
            <a:r>
              <a:rPr lang="en-US" sz="1800" dirty="0">
                <a:solidFill>
                  <a:srgbClr val="001E4D"/>
                </a:solidFill>
                <a:latin typeface="Arial" panose="020B0604020202020204" pitchFamily="34" charset="0"/>
                <a:cs typeface="Arial" panose="020B0604020202020204" pitchFamily="34" charset="0"/>
              </a:rPr>
              <a:t>Other expenses to enhance the account owner’s quality of life </a:t>
            </a:r>
          </a:p>
          <a:p>
            <a:pPr marL="0" indent="0">
              <a:buNone/>
            </a:pPr>
            <a:endParaRPr lang="en-US" sz="1800" dirty="0"/>
          </a:p>
        </p:txBody>
      </p:sp>
    </p:spTree>
    <p:extLst>
      <p:ext uri="{BB962C8B-B14F-4D97-AF65-F5344CB8AC3E}">
        <p14:creationId xmlns:p14="http://schemas.microsoft.com/office/powerpoint/2010/main" val="70762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000" dirty="0"/>
              <a:t>Impact to Benefits</a:t>
            </a:r>
          </a:p>
        </p:txBody>
      </p:sp>
      <p:sp>
        <p:nvSpPr>
          <p:cNvPr id="4" name="Slide Number Placeholder 3"/>
          <p:cNvSpPr>
            <a:spLocks noGrp="1"/>
          </p:cNvSpPr>
          <p:nvPr>
            <p:ph type="sldNum" sz="quarter" idx="4"/>
          </p:nvPr>
        </p:nvSpPr>
        <p:spPr/>
        <p:txBody>
          <a:bodyPr/>
          <a:lstStyle/>
          <a:p>
            <a:fld id="{68F1B1DB-D51A-5F41-94E3-31EA8A1A0B18}" type="slidenum">
              <a:rPr lang="en-US" smtClean="0"/>
              <a:pPr/>
              <a:t>8</a:t>
            </a:fld>
            <a:endParaRPr lang="en-US" dirty="0"/>
          </a:p>
        </p:txBody>
      </p:sp>
      <p:sp>
        <p:nvSpPr>
          <p:cNvPr id="2" name="Date Placeholder 1"/>
          <p:cNvSpPr>
            <a:spLocks noGrp="1"/>
          </p:cNvSpPr>
          <p:nvPr>
            <p:ph type="dt" sz="half" idx="10"/>
          </p:nvPr>
        </p:nvSpPr>
        <p:spPr/>
        <p:txBody>
          <a:bodyPr/>
          <a:lstStyle/>
          <a:p>
            <a:fld id="{44668E9C-7EC5-4330-A829-5CD333C75538}" type="datetime1">
              <a:rPr lang="en-US" smtClean="0"/>
              <a:t>1/23/2020</a:t>
            </a:fld>
            <a:endParaRPr lang="en-US" dirty="0"/>
          </a:p>
        </p:txBody>
      </p:sp>
      <p:sp>
        <p:nvSpPr>
          <p:cNvPr id="6" name="Content Placeholder 5"/>
          <p:cNvSpPr>
            <a:spLocks noGrp="1"/>
          </p:cNvSpPr>
          <p:nvPr>
            <p:ph idx="4294967295"/>
          </p:nvPr>
        </p:nvSpPr>
        <p:spPr>
          <a:xfrm>
            <a:off x="803188" y="1445741"/>
            <a:ext cx="7426411" cy="4929212"/>
          </a:xfrm>
          <a:prstGeom prst="rect">
            <a:avLst/>
          </a:prstGeom>
        </p:spPr>
        <p:txBody>
          <a:bodyPr/>
          <a:lstStyle/>
          <a:p>
            <a:pPr marL="0" indent="0">
              <a:spcBef>
                <a:spcPts val="600"/>
              </a:spcBef>
              <a:buNone/>
            </a:pPr>
            <a:r>
              <a:rPr lang="en-US" sz="1600" dirty="0">
                <a:solidFill>
                  <a:srgbClr val="001E4D"/>
                </a:solidFill>
                <a:latin typeface="Arial" panose="020B0604020202020204" pitchFamily="34" charset="0"/>
                <a:cs typeface="Arial" panose="020B0604020202020204" pitchFamily="34" charset="0"/>
              </a:rPr>
              <a:t>Exclusions:</a:t>
            </a:r>
          </a:p>
          <a:p>
            <a:pPr>
              <a:spcBef>
                <a:spcPts val="600"/>
              </a:spcBef>
            </a:pPr>
            <a:endParaRPr lang="en-US" sz="1600" dirty="0">
              <a:solidFill>
                <a:srgbClr val="001E4D"/>
              </a:solidFill>
              <a:latin typeface="Arial" panose="020B0604020202020204" pitchFamily="34" charset="0"/>
              <a:cs typeface="Arial" panose="020B0604020202020204" pitchFamily="34" charset="0"/>
            </a:endParaRPr>
          </a:p>
          <a:p>
            <a:pPr marL="342900" lvl="1" indent="-342900">
              <a:spcBef>
                <a:spcPts val="600"/>
              </a:spcBef>
              <a:buFont typeface="Arial"/>
              <a:buChar char="•"/>
            </a:pPr>
            <a:r>
              <a:rPr lang="en-US" sz="1600" dirty="0">
                <a:solidFill>
                  <a:srgbClr val="001E4D"/>
                </a:solidFill>
                <a:latin typeface="Arial" panose="020B0604020202020204" pitchFamily="34" charset="0"/>
                <a:cs typeface="Arial" panose="020B0604020202020204" pitchFamily="34" charset="0"/>
              </a:rPr>
              <a:t>Up to and including $100,000 of the balance of funds in a Plan account from the resources of the Account Owner.</a:t>
            </a:r>
          </a:p>
          <a:p>
            <a:pPr marL="342900" lvl="1" indent="-342900">
              <a:spcBef>
                <a:spcPts val="600"/>
              </a:spcBef>
              <a:buFont typeface="Arial"/>
              <a:buChar char="•"/>
            </a:pPr>
            <a:endParaRPr lang="en-US" sz="1600" dirty="0">
              <a:solidFill>
                <a:srgbClr val="001E4D"/>
              </a:solidFill>
              <a:latin typeface="Arial" panose="020B0604020202020204" pitchFamily="34" charset="0"/>
              <a:cs typeface="Arial" panose="020B0604020202020204" pitchFamily="34" charset="0"/>
            </a:endParaRPr>
          </a:p>
          <a:p>
            <a:pPr marL="342900" lvl="1" indent="-342900">
              <a:spcBef>
                <a:spcPts val="600"/>
              </a:spcBef>
              <a:buFont typeface="Arial"/>
              <a:buChar char="•"/>
            </a:pPr>
            <a:r>
              <a:rPr lang="en-US" sz="1600" dirty="0">
                <a:solidFill>
                  <a:srgbClr val="001E4D"/>
                </a:solidFill>
                <a:latin typeface="Arial" panose="020B0604020202020204" pitchFamily="34" charset="0"/>
                <a:cs typeface="Arial" panose="020B0604020202020204" pitchFamily="34" charset="0"/>
              </a:rPr>
              <a:t>SSA will also exclude from an Account Owner’s resources a withdrawal for a Qualified Disability Expense, other than housing if it is retained beyond the month received.</a:t>
            </a:r>
          </a:p>
          <a:p>
            <a:pPr marL="342900" lvl="1" indent="-342900">
              <a:spcBef>
                <a:spcPts val="600"/>
              </a:spcBef>
              <a:buFont typeface="Arial"/>
              <a:buChar char="•"/>
            </a:pPr>
            <a:endParaRPr lang="en-US" sz="1600" dirty="0">
              <a:solidFill>
                <a:srgbClr val="001E4D"/>
              </a:solidFill>
              <a:latin typeface="Arial" panose="020B0604020202020204" pitchFamily="34" charset="0"/>
              <a:cs typeface="Arial" panose="020B0604020202020204" pitchFamily="34" charset="0"/>
            </a:endParaRPr>
          </a:p>
          <a:p>
            <a:pPr marL="342900" lvl="1" indent="-342900">
              <a:spcBef>
                <a:spcPts val="600"/>
              </a:spcBef>
              <a:buFont typeface="Arial"/>
              <a:buChar char="•"/>
            </a:pPr>
            <a:r>
              <a:rPr lang="en-US" sz="1600" dirty="0">
                <a:solidFill>
                  <a:srgbClr val="001E4D"/>
                </a:solidFill>
                <a:latin typeface="Arial" panose="020B0604020202020204" pitchFamily="34" charset="0"/>
                <a:cs typeface="Arial" panose="020B0604020202020204" pitchFamily="34" charset="0"/>
              </a:rPr>
              <a:t>Any earnings a Plan account receives from the income of the Account Owner</a:t>
            </a:r>
          </a:p>
          <a:p>
            <a:pPr marL="342900" lvl="1" indent="-342900">
              <a:spcBef>
                <a:spcPts val="600"/>
              </a:spcBef>
              <a:buFont typeface="Arial"/>
              <a:buChar char="•"/>
            </a:pPr>
            <a:endParaRPr lang="en-US" sz="1600" dirty="0">
              <a:solidFill>
                <a:srgbClr val="001E4D"/>
              </a:solidFill>
              <a:latin typeface="Arial" panose="020B0604020202020204" pitchFamily="34" charset="0"/>
              <a:cs typeface="Arial" panose="020B0604020202020204" pitchFamily="34" charset="0"/>
            </a:endParaRPr>
          </a:p>
          <a:p>
            <a:pPr marL="342900" lvl="1" indent="-342900">
              <a:spcBef>
                <a:spcPts val="600"/>
              </a:spcBef>
              <a:buFont typeface="Arial"/>
              <a:buChar char="•"/>
            </a:pPr>
            <a:r>
              <a:rPr lang="en-US" sz="1600" dirty="0">
                <a:solidFill>
                  <a:srgbClr val="001E4D"/>
                </a:solidFill>
                <a:latin typeface="Arial" panose="020B0604020202020204" pitchFamily="34" charset="0"/>
                <a:cs typeface="Arial" panose="020B0604020202020204" pitchFamily="34" charset="0"/>
              </a:rPr>
              <a:t>Distributions from the Plan account as income of the Account Owner</a:t>
            </a:r>
          </a:p>
          <a:p>
            <a:pPr marL="342900" lvl="1" indent="-342900">
              <a:spcBef>
                <a:spcPts val="600"/>
              </a:spcBef>
              <a:buFont typeface="Arial"/>
              <a:buChar char="•"/>
            </a:pPr>
            <a:endParaRPr lang="en-US" sz="1600" dirty="0">
              <a:solidFill>
                <a:srgbClr val="001E4D"/>
              </a:solidFill>
              <a:latin typeface="Arial" panose="020B0604020202020204" pitchFamily="34" charset="0"/>
              <a:cs typeface="Arial" panose="020B0604020202020204" pitchFamily="34" charset="0"/>
            </a:endParaRPr>
          </a:p>
          <a:p>
            <a:pPr marL="0" lvl="1" indent="0">
              <a:spcBef>
                <a:spcPts val="600"/>
              </a:spcBef>
              <a:buNone/>
            </a:pPr>
            <a:endParaRPr lang="en-US" sz="1600" dirty="0">
              <a:solidFill>
                <a:srgbClr val="001E4D"/>
              </a:solidFill>
              <a:latin typeface="Arial" panose="020B0604020202020204" pitchFamily="34" charset="0"/>
              <a:cs typeface="Arial" panose="020B0604020202020204" pitchFamily="34" charset="0"/>
            </a:endParaRPr>
          </a:p>
          <a:p>
            <a:pPr lvl="1"/>
            <a:endParaRPr lang="en-US" sz="1600" dirty="0"/>
          </a:p>
          <a:p>
            <a:endParaRPr lang="en-US" dirty="0"/>
          </a:p>
        </p:txBody>
      </p:sp>
    </p:spTree>
    <p:extLst>
      <p:ext uri="{BB962C8B-B14F-4D97-AF65-F5344CB8AC3E}">
        <p14:creationId xmlns:p14="http://schemas.microsoft.com/office/powerpoint/2010/main" val="281888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8F1B1DB-D51A-5F41-94E3-31EA8A1A0B18}" type="slidenum">
              <a:rPr lang="en-US" smtClean="0"/>
              <a:pPr/>
              <a:t>9</a:t>
            </a:fld>
            <a:endParaRPr lang="en-US" dirty="0"/>
          </a:p>
        </p:txBody>
      </p:sp>
      <p:sp>
        <p:nvSpPr>
          <p:cNvPr id="2" name="Date Placeholder 1"/>
          <p:cNvSpPr>
            <a:spLocks noGrp="1"/>
          </p:cNvSpPr>
          <p:nvPr>
            <p:ph type="dt" sz="half" idx="10"/>
          </p:nvPr>
        </p:nvSpPr>
        <p:spPr>
          <a:prstGeom prst="rect">
            <a:avLst/>
          </a:prstGeom>
        </p:spPr>
        <p:txBody>
          <a:bodyPr/>
          <a:lstStyle/>
          <a:p>
            <a:fld id="{C94BB507-23B2-41C1-96D6-5417237CAE97}" type="datetime1">
              <a:rPr lang="en-US" smtClean="0"/>
              <a:t>1/23/2020</a:t>
            </a:fld>
            <a:endParaRPr lang="en-US" dirty="0"/>
          </a:p>
        </p:txBody>
      </p:sp>
      <p:sp>
        <p:nvSpPr>
          <p:cNvPr id="6" name="Content Placeholder 5"/>
          <p:cNvSpPr>
            <a:spLocks noGrp="1"/>
          </p:cNvSpPr>
          <p:nvPr>
            <p:ph idx="4294967295"/>
          </p:nvPr>
        </p:nvSpPr>
        <p:spPr>
          <a:xfrm>
            <a:off x="716692" y="1635125"/>
            <a:ext cx="7512908" cy="4086053"/>
          </a:xfrm>
          <a:prstGeom prst="rect">
            <a:avLst/>
          </a:prstGeom>
        </p:spPr>
        <p:txBody>
          <a:bodyPr/>
          <a:lstStyle/>
          <a:p>
            <a:pPr>
              <a:spcBef>
                <a:spcPts val="1200"/>
              </a:spcBef>
            </a:pPr>
            <a:r>
              <a:rPr lang="en-US" sz="1800" dirty="0">
                <a:solidFill>
                  <a:srgbClr val="001E4D"/>
                </a:solidFill>
                <a:latin typeface="Arial" panose="020B0604020202020204" pitchFamily="34" charset="0"/>
                <a:cs typeface="Arial" panose="020B0604020202020204" pitchFamily="34" charset="0"/>
              </a:rPr>
              <a:t>Assets in an Enable account are an excluded resource for Medicaid</a:t>
            </a:r>
          </a:p>
          <a:p>
            <a:pPr>
              <a:spcBef>
                <a:spcPts val="1200"/>
              </a:spcBef>
            </a:pPr>
            <a:endParaRPr lang="en-US" sz="1800" dirty="0">
              <a:solidFill>
                <a:srgbClr val="001E4D"/>
              </a:solidFill>
              <a:latin typeface="Arial" panose="020B0604020202020204" pitchFamily="34" charset="0"/>
              <a:cs typeface="Arial" panose="020B0604020202020204" pitchFamily="34" charset="0"/>
            </a:endParaRPr>
          </a:p>
          <a:p>
            <a:pPr>
              <a:spcBef>
                <a:spcPts val="1200"/>
              </a:spcBef>
            </a:pPr>
            <a:r>
              <a:rPr lang="en-US" sz="1800" dirty="0">
                <a:solidFill>
                  <a:srgbClr val="001E4D"/>
                </a:solidFill>
                <a:latin typeface="Arial" panose="020B0604020202020204" pitchFamily="34" charset="0"/>
                <a:cs typeface="Arial" panose="020B0604020202020204" pitchFamily="34" charset="0"/>
              </a:rPr>
              <a:t>Accounts owners will report assets in Enable accounts to Medicaid, at minimum annually</a:t>
            </a:r>
          </a:p>
          <a:p>
            <a:pPr marL="742950" lvl="2" indent="-285750">
              <a:spcBef>
                <a:spcPts val="1200"/>
              </a:spcBef>
              <a:buFont typeface="Arial" panose="020B0604020202020204" pitchFamily="34" charset="0"/>
              <a:buChar char="-"/>
            </a:pPr>
            <a:r>
              <a:rPr lang="en-US" sz="1800" dirty="0">
                <a:solidFill>
                  <a:srgbClr val="001E4D"/>
                </a:solidFill>
                <a:latin typeface="Arial" panose="020B0604020202020204" pitchFamily="34" charset="0"/>
                <a:cs typeface="Arial" panose="020B0604020202020204" pitchFamily="34" charset="0"/>
              </a:rPr>
              <a:t>Will likely require a copy of Enable statement </a:t>
            </a:r>
          </a:p>
          <a:p>
            <a:pPr marL="457200" lvl="2" indent="0">
              <a:spcBef>
                <a:spcPts val="1200"/>
              </a:spcBef>
              <a:buNone/>
            </a:pPr>
            <a:endParaRPr lang="en-US" sz="1800" dirty="0">
              <a:solidFill>
                <a:srgbClr val="001E4D"/>
              </a:solidFill>
              <a:latin typeface="Arial" panose="020B0604020202020204" pitchFamily="34" charset="0"/>
              <a:cs typeface="Arial" panose="020B0604020202020204" pitchFamily="34" charset="0"/>
            </a:endParaRPr>
          </a:p>
          <a:p>
            <a:pPr>
              <a:spcBef>
                <a:spcPts val="1200"/>
              </a:spcBef>
            </a:pPr>
            <a:r>
              <a:rPr lang="en-US" sz="1800" dirty="0">
                <a:solidFill>
                  <a:srgbClr val="001E4D"/>
                </a:solidFill>
                <a:latin typeface="Arial" panose="020B0604020202020204" pitchFamily="34" charset="0"/>
                <a:cs typeface="Arial" panose="020B0604020202020204" pitchFamily="34" charset="0"/>
              </a:rPr>
              <a:t>Wages are subject to existing Medicaid income guidelines</a:t>
            </a:r>
          </a:p>
          <a:p>
            <a:pPr marL="457200" lvl="1" indent="0">
              <a:buNone/>
            </a:pPr>
            <a:endParaRPr lang="en-US" sz="1600" dirty="0"/>
          </a:p>
          <a:p>
            <a:endParaRPr lang="en-US" dirty="0"/>
          </a:p>
        </p:txBody>
      </p:sp>
      <p:sp>
        <p:nvSpPr>
          <p:cNvPr id="3" name="Title 2"/>
          <p:cNvSpPr>
            <a:spLocks noGrp="1"/>
          </p:cNvSpPr>
          <p:nvPr>
            <p:ph type="ctrTitle"/>
          </p:nvPr>
        </p:nvSpPr>
        <p:spPr/>
        <p:txBody>
          <a:bodyPr/>
          <a:lstStyle/>
          <a:p>
            <a:r>
              <a:rPr lang="en-US" dirty="0"/>
              <a:t>Impact To Benefits</a:t>
            </a:r>
          </a:p>
        </p:txBody>
      </p:sp>
    </p:spTree>
    <p:extLst>
      <p:ext uri="{BB962C8B-B14F-4D97-AF65-F5344CB8AC3E}">
        <p14:creationId xmlns:p14="http://schemas.microsoft.com/office/powerpoint/2010/main" val="3950141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3503</TotalTime>
  <Words>3123</Words>
  <Application>Microsoft Office PowerPoint</Application>
  <PresentationFormat>On-screen Show (4:3)</PresentationFormat>
  <Paragraphs>309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(Body)</vt:lpstr>
      <vt:lpstr>Calibri</vt:lpstr>
      <vt:lpstr>Symbol</vt:lpstr>
      <vt:lpstr>Wingdings</vt:lpstr>
      <vt:lpstr>Office Theme</vt:lpstr>
      <vt:lpstr>Enable Savings Plan</vt:lpstr>
      <vt:lpstr>AGENDA</vt:lpstr>
      <vt:lpstr>Overview</vt:lpstr>
      <vt:lpstr>Eligibility</vt:lpstr>
      <vt:lpstr>Account Ownership </vt:lpstr>
      <vt:lpstr>Account Ownership </vt:lpstr>
      <vt:lpstr>Qualified Disability Expenses</vt:lpstr>
      <vt:lpstr>Impact to Benefits</vt:lpstr>
      <vt:lpstr>Impact To Benefits</vt:lpstr>
      <vt:lpstr>Enable Savings Plan</vt:lpstr>
      <vt:lpstr>Enable Savings Plan</vt:lpstr>
      <vt:lpstr>Enable Savings Plan</vt:lpstr>
      <vt:lpstr>Enable Savings Plan</vt:lpstr>
      <vt:lpstr>Enable Savings Plan</vt:lpstr>
      <vt:lpstr>Enable Savings Plan</vt:lpstr>
      <vt:lpstr>Target Risk Options</vt:lpstr>
      <vt:lpstr>Enrollment</vt:lpstr>
      <vt:lpstr>Connect with Enable Savings</vt:lpstr>
      <vt:lpstr>Enable Savings Plan Oversight</vt:lpstr>
      <vt:lpstr>PowerPoint Presentation</vt:lpstr>
      <vt:lpstr>Thank You</vt:lpstr>
    </vt:vector>
  </TitlesOfParts>
  <Company>Daake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Buhrman, Jr.</dc:creator>
  <cp:lastModifiedBy>A C</cp:lastModifiedBy>
  <cp:revision>321</cp:revision>
  <cp:lastPrinted>2019-01-29T15:27:29Z</cp:lastPrinted>
  <dcterms:created xsi:type="dcterms:W3CDTF">2016-03-14T15:23:48Z</dcterms:created>
  <dcterms:modified xsi:type="dcterms:W3CDTF">2020-01-23T18:43:53Z</dcterms:modified>
</cp:coreProperties>
</file>