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50" r:id="rId4"/>
  </p:sldMasterIdLst>
  <p:notesMasterIdLst>
    <p:notesMasterId r:id="rId30"/>
  </p:notesMasterIdLst>
  <p:handoutMasterIdLst>
    <p:handoutMasterId r:id="rId31"/>
  </p:handoutMasterIdLst>
  <p:sldIdLst>
    <p:sldId id="256" r:id="rId5"/>
    <p:sldId id="307" r:id="rId6"/>
    <p:sldId id="308" r:id="rId7"/>
    <p:sldId id="309" r:id="rId8"/>
    <p:sldId id="266" r:id="rId9"/>
    <p:sldId id="285" r:id="rId10"/>
    <p:sldId id="291" r:id="rId11"/>
    <p:sldId id="287" r:id="rId12"/>
    <p:sldId id="305" r:id="rId13"/>
    <p:sldId id="283" r:id="rId14"/>
    <p:sldId id="293" r:id="rId15"/>
    <p:sldId id="288" r:id="rId16"/>
    <p:sldId id="294" r:id="rId17"/>
    <p:sldId id="295" r:id="rId18"/>
    <p:sldId id="296" r:id="rId19"/>
    <p:sldId id="297" r:id="rId20"/>
    <p:sldId id="298" r:id="rId21"/>
    <p:sldId id="268" r:id="rId22"/>
    <p:sldId id="272" r:id="rId23"/>
    <p:sldId id="299" r:id="rId24"/>
    <p:sldId id="300" r:id="rId25"/>
    <p:sldId id="301" r:id="rId26"/>
    <p:sldId id="302" r:id="rId27"/>
    <p:sldId id="303" r:id="rId28"/>
    <p:sldId id="304" r:id="rId29"/>
  </p:sldIdLst>
  <p:sldSz cx="12192000" cy="6858000"/>
  <p:notesSz cx="7010400" cy="9223375"/>
  <p:embeddedFontLst>
    <p:embeddedFont>
      <p:font typeface="Bradley Hand ITC" panose="03070402050302030203" pitchFamily="66" charset="0"/>
      <p:regular r:id="rId32"/>
    </p:embeddedFont>
    <p:embeddedFont>
      <p:font typeface="Wingdings 3" panose="05040102010807070707" pitchFamily="18" charset="2"/>
      <p:regular r:id="rId33"/>
    </p:embeddedFont>
    <p:embeddedFont>
      <p:font typeface="Calibri" panose="020F0502020204030204" pitchFamily="34" charset="0"/>
      <p:regular r:id="rId34"/>
      <p:bold r:id="rId35"/>
      <p:italic r:id="rId36"/>
      <p:boldItalic r:id="rId37"/>
    </p:embeddedFont>
    <p:embeddedFont>
      <p:font typeface="Gisha" panose="020B0502040204020203" pitchFamily="34" charset="-79"/>
      <p:regular r:id="rId38"/>
      <p:bold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ED81F42-3ED2-4145-80C4-3F6E07876E41}">
          <p14:sldIdLst>
            <p14:sldId id="256"/>
            <p14:sldId id="307"/>
            <p14:sldId id="308"/>
            <p14:sldId id="309"/>
            <p14:sldId id="266"/>
            <p14:sldId id="285"/>
            <p14:sldId id="291"/>
            <p14:sldId id="287"/>
            <p14:sldId id="305"/>
            <p14:sldId id="283"/>
            <p14:sldId id="293"/>
            <p14:sldId id="288"/>
            <p14:sldId id="294"/>
            <p14:sldId id="295"/>
            <p14:sldId id="296"/>
            <p14:sldId id="297"/>
            <p14:sldId id="298"/>
            <p14:sldId id="268"/>
            <p14:sldId id="272"/>
            <p14:sldId id="299"/>
            <p14:sldId id="300"/>
            <p14:sldId id="301"/>
            <p14:sldId id="302"/>
            <p14:sldId id="303"/>
            <p14:sldId id="304"/>
          </p14:sldIdLst>
        </p14:section>
        <p14:section name="Untitled Section" id="{635E5B39-A3EA-47B3-8AC1-A87BDB56EC1B}">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46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26" autoAdjust="0"/>
    <p:restoredTop sz="94660"/>
  </p:normalViewPr>
  <p:slideViewPr>
    <p:cSldViewPr snapToGrid="0">
      <p:cViewPr varScale="1">
        <p:scale>
          <a:sx n="62" d="100"/>
          <a:sy n="62" d="100"/>
        </p:scale>
        <p:origin x="82" y="528"/>
      </p:cViewPr>
      <p:guideLst/>
    </p:cSldViewPr>
  </p:slideViewPr>
  <p:notesTextViewPr>
    <p:cViewPr>
      <p:scale>
        <a:sx n="3" d="2"/>
        <a:sy n="3" d="2"/>
      </p:scale>
      <p:origin x="0" y="0"/>
    </p:cViewPr>
  </p:notesTextViewPr>
  <p:notesViewPr>
    <p:cSldViewPr snapToGrid="0">
      <p:cViewPr varScale="1">
        <p:scale>
          <a:sx n="94" d="100"/>
          <a:sy n="94" d="100"/>
        </p:scale>
        <p:origin x="2418"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8.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font" Target="fonts/font3.fntdata"/><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2.fntdata"/><Relationship Id="rId38" Type="http://schemas.openxmlformats.org/officeDocument/2006/relationships/font" Target="fonts/font7.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5.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font" Target="fonts/font4.fntdata"/><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3059"/>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3059"/>
          </a:xfrm>
          <a:prstGeom prst="rect">
            <a:avLst/>
          </a:prstGeom>
        </p:spPr>
        <p:txBody>
          <a:bodyPr vert="horz" lIns="91440" tIns="45720" rIns="91440" bIns="45720" rtlCol="0"/>
          <a:lstStyle>
            <a:lvl1pPr algn="r">
              <a:defRPr sz="1200"/>
            </a:lvl1pPr>
          </a:lstStyle>
          <a:p>
            <a:fld id="{FA0657D6-E5BC-4EEE-9B53-1F84CEA62985}" type="datetimeFigureOut">
              <a:rPr lang="en-US" smtClean="0"/>
              <a:t>08/29/2016</a:t>
            </a:fld>
            <a:endParaRPr lang="en-US" dirty="0"/>
          </a:p>
        </p:txBody>
      </p:sp>
      <p:sp>
        <p:nvSpPr>
          <p:cNvPr id="4" name="Footer Placeholder 3"/>
          <p:cNvSpPr>
            <a:spLocks noGrp="1"/>
          </p:cNvSpPr>
          <p:nvPr>
            <p:ph type="ftr" sz="quarter" idx="2"/>
          </p:nvPr>
        </p:nvSpPr>
        <p:spPr>
          <a:xfrm>
            <a:off x="0" y="8760317"/>
            <a:ext cx="3037840" cy="463059"/>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760317"/>
            <a:ext cx="3037840" cy="463059"/>
          </a:xfrm>
          <a:prstGeom prst="rect">
            <a:avLst/>
          </a:prstGeom>
        </p:spPr>
        <p:txBody>
          <a:bodyPr vert="horz" lIns="91440" tIns="45720" rIns="91440" bIns="45720" rtlCol="0" anchor="b"/>
          <a:lstStyle>
            <a:lvl1pPr algn="r">
              <a:defRPr sz="1200"/>
            </a:lvl1pPr>
          </a:lstStyle>
          <a:p>
            <a:fld id="{CE2D82DA-5D93-4F01-ABBC-625518272C17}" type="slidenum">
              <a:rPr lang="en-US" smtClean="0"/>
              <a:t>‹#›</a:t>
            </a:fld>
            <a:endParaRPr lang="en-US" dirty="0"/>
          </a:p>
        </p:txBody>
      </p:sp>
    </p:spTree>
    <p:extLst>
      <p:ext uri="{BB962C8B-B14F-4D97-AF65-F5344CB8AC3E}">
        <p14:creationId xmlns:p14="http://schemas.microsoft.com/office/powerpoint/2010/main" val="19630965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1963"/>
          </a:xfrm>
          <a:prstGeom prst="rect">
            <a:avLst/>
          </a:prstGeom>
        </p:spPr>
        <p:txBody>
          <a:bodyPr vert="horz" lIns="91440" tIns="45720" rIns="91440" bIns="45720" rtlCol="0"/>
          <a:lstStyle>
            <a:lvl1pPr algn="r">
              <a:defRPr sz="1200"/>
            </a:lvl1pPr>
          </a:lstStyle>
          <a:p>
            <a:fld id="{01160869-A974-490A-AEF5-1FA5599E8319}" type="datetimeFigureOut">
              <a:rPr lang="en-US" smtClean="0"/>
              <a:t>08/29/2016</a:t>
            </a:fld>
            <a:endParaRPr lang="en-US"/>
          </a:p>
        </p:txBody>
      </p:sp>
      <p:sp>
        <p:nvSpPr>
          <p:cNvPr id="4" name="Slide Image Placeholder 3"/>
          <p:cNvSpPr>
            <a:spLocks noGrp="1" noRot="1" noChangeAspect="1"/>
          </p:cNvSpPr>
          <p:nvPr>
            <p:ph type="sldImg" idx="2"/>
          </p:nvPr>
        </p:nvSpPr>
        <p:spPr>
          <a:xfrm>
            <a:off x="738188" y="1152525"/>
            <a:ext cx="5534025" cy="31130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38650"/>
            <a:ext cx="5607050" cy="36322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61413"/>
            <a:ext cx="3038475" cy="46196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761413"/>
            <a:ext cx="3038475" cy="461962"/>
          </a:xfrm>
          <a:prstGeom prst="rect">
            <a:avLst/>
          </a:prstGeom>
        </p:spPr>
        <p:txBody>
          <a:bodyPr vert="horz" lIns="91440" tIns="45720" rIns="91440" bIns="45720" rtlCol="0" anchor="b"/>
          <a:lstStyle>
            <a:lvl1pPr algn="r">
              <a:defRPr sz="1200"/>
            </a:lvl1pPr>
          </a:lstStyle>
          <a:p>
            <a:fld id="{6A2AD165-7ABF-46E3-833E-FA70A60EAC88}" type="slidenum">
              <a:rPr lang="en-US" smtClean="0"/>
              <a:t>‹#›</a:t>
            </a:fld>
            <a:endParaRPr lang="en-US"/>
          </a:p>
        </p:txBody>
      </p:sp>
    </p:spTree>
    <p:extLst>
      <p:ext uri="{BB962C8B-B14F-4D97-AF65-F5344CB8AC3E}">
        <p14:creationId xmlns:p14="http://schemas.microsoft.com/office/powerpoint/2010/main" val="41649986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13954D-C4B6-4DE9-8597-071D293011DC}" type="slidenum">
              <a:rPr lang="en-US" smtClean="0"/>
              <a:t>14</a:t>
            </a:fld>
            <a:endParaRPr lang="en-US"/>
          </a:p>
        </p:txBody>
      </p:sp>
    </p:spTree>
    <p:extLst>
      <p:ext uri="{BB962C8B-B14F-4D97-AF65-F5344CB8AC3E}">
        <p14:creationId xmlns:p14="http://schemas.microsoft.com/office/powerpoint/2010/main" val="2618982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13954D-C4B6-4DE9-8597-071D293011DC}" type="slidenum">
              <a:rPr lang="en-US" smtClean="0"/>
              <a:t>21</a:t>
            </a:fld>
            <a:endParaRPr lang="en-US"/>
          </a:p>
        </p:txBody>
      </p:sp>
    </p:spTree>
    <p:extLst>
      <p:ext uri="{BB962C8B-B14F-4D97-AF65-F5344CB8AC3E}">
        <p14:creationId xmlns:p14="http://schemas.microsoft.com/office/powerpoint/2010/main" val="14577125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hyperlink" Target="mailto:First.Last@nebraska.gov" TargetMode="External"/><Relationship Id="rId5" Type="http://schemas.openxmlformats.org/officeDocument/2006/relationships/hyperlink" Target="dhhs.ne.gov" TargetMode="External"/><Relationship Id="rId4" Type="http://schemas.openxmlformats.org/officeDocument/2006/relationships/image" Target="../media/image5.jp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page">
    <p:spTree>
      <p:nvGrpSpPr>
        <p:cNvPr id="1" name=""/>
        <p:cNvGrpSpPr/>
        <p:nvPr/>
      </p:nvGrpSpPr>
      <p:grpSpPr>
        <a:xfrm>
          <a:off x="0" y="0"/>
          <a:ext cx="0" cy="0"/>
          <a:chOff x="0" y="0"/>
          <a:chExt cx="0" cy="0"/>
        </a:xfrm>
      </p:grpSpPr>
      <p:sp>
        <p:nvSpPr>
          <p:cNvPr id="3" name="Theme"/>
          <p:cNvSpPr>
            <a:spLocks noGrp="1"/>
          </p:cNvSpPr>
          <p:nvPr>
            <p:ph type="ftr" sz="quarter" idx="10"/>
          </p:nvPr>
        </p:nvSpPr>
        <p:spPr/>
        <p:txBody>
          <a:bodyPr/>
          <a:lstStyle/>
          <a:p>
            <a:pPr lvl="0"/>
            <a:r>
              <a:rPr lang="en-US" sz="1800" dirty="0" smtClean="0">
                <a:solidFill>
                  <a:srgbClr val="0036C9"/>
                </a:solidFill>
                <a:latin typeface="Bradley Hand ITC" panose="03070402050302030203" pitchFamily="66" charset="0"/>
              </a:rPr>
              <a:t>Helping People Live Better Lives</a:t>
            </a:r>
            <a:endParaRPr lang="en-US" sz="1800" dirty="0">
              <a:solidFill>
                <a:srgbClr val="0036C9"/>
              </a:solidFill>
              <a:latin typeface="Bradley Hand ITC" panose="03070402050302030203" pitchFamily="66" charset="0"/>
            </a:endParaRPr>
          </a:p>
        </p:txBody>
      </p:sp>
      <p:cxnSp>
        <p:nvCxnSpPr>
          <p:cNvPr id="5" name="Title Page Rule Line"/>
          <p:cNvCxnSpPr/>
          <p:nvPr/>
        </p:nvCxnSpPr>
        <p:spPr>
          <a:xfrm>
            <a:off x="838200" y="3625766"/>
            <a:ext cx="10515600" cy="0"/>
          </a:xfrm>
          <a:prstGeom prst="line">
            <a:avLst/>
          </a:prstGeom>
          <a:ln w="15875">
            <a:solidFill>
              <a:srgbClr val="0036C9"/>
            </a:solidFill>
          </a:ln>
        </p:spPr>
        <p:style>
          <a:lnRef idx="2">
            <a:schemeClr val="accent1"/>
          </a:lnRef>
          <a:fillRef idx="0">
            <a:schemeClr val="accent1"/>
          </a:fillRef>
          <a:effectRef idx="1">
            <a:schemeClr val="accent1"/>
          </a:effectRef>
          <a:fontRef idx="minor">
            <a:schemeClr val="tx1"/>
          </a:fontRef>
        </p:style>
      </p:cxnSp>
      <p:sp>
        <p:nvSpPr>
          <p:cNvPr id="6" name="Master Title Subhead"/>
          <p:cNvSpPr>
            <a:spLocks noGrp="1"/>
          </p:cNvSpPr>
          <p:nvPr>
            <p:ph type="body" sz="quarter" idx="11" hasCustomPrompt="1"/>
          </p:nvPr>
        </p:nvSpPr>
        <p:spPr>
          <a:xfrm>
            <a:off x="838200" y="3716322"/>
            <a:ext cx="10515600" cy="1328569"/>
          </a:xfrm>
          <a:prstGeom prst="rect">
            <a:avLst/>
          </a:prstGeom>
          <a:noFill/>
        </p:spPr>
        <p:txBody>
          <a:bodyPr anchor="t" anchorCtr="1">
            <a:noAutofit/>
          </a:bodyPr>
          <a:lstStyle>
            <a:lvl1pPr marL="0" marR="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a:solidFill>
                  <a:srgbClr val="5690E2"/>
                </a:solidFill>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sz="3600" dirty="0" smtClean="0">
                <a:solidFill>
                  <a:srgbClr val="5690E2"/>
                </a:solidFill>
                <a:latin typeface="Gisha" panose="020B0502040204020203" pitchFamily="34" charset="-79"/>
                <a:cs typeface="Gisha" panose="020B0502040204020203" pitchFamily="34" charset="-79"/>
              </a:rPr>
              <a:t>CLICK TO EDIT SUBTITLE</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US" sz="3600" dirty="0" smtClean="0">
              <a:solidFill>
                <a:srgbClr val="5690E2"/>
              </a:solidFill>
              <a:latin typeface="Gisha" panose="020B0502040204020203" pitchFamily="34" charset="-79"/>
              <a:cs typeface="Gisha" panose="020B0502040204020203" pitchFamily="34" charset="-79"/>
            </a:endParaRPr>
          </a:p>
        </p:txBody>
      </p:sp>
      <p:sp>
        <p:nvSpPr>
          <p:cNvPr id="2" name="Master Title"/>
          <p:cNvSpPr>
            <a:spLocks noGrp="1"/>
          </p:cNvSpPr>
          <p:nvPr>
            <p:ph type="title" hasCustomPrompt="1"/>
          </p:nvPr>
        </p:nvSpPr>
        <p:spPr>
          <a:xfrm>
            <a:off x="838200" y="1122363"/>
            <a:ext cx="10515600" cy="2417921"/>
          </a:xfrm>
          <a:prstGeom prst="rect">
            <a:avLst/>
          </a:prstGeom>
        </p:spPr>
        <p:txBody>
          <a:bodyPr anchor="b" anchorCtr="0"/>
          <a:lstStyle>
            <a:lvl1pPr>
              <a:defRPr>
                <a:solidFill>
                  <a:srgbClr val="0036C9"/>
                </a:solidFill>
              </a:defRPr>
            </a:lvl1pPr>
          </a:lstStyle>
          <a:p>
            <a:r>
              <a:rPr lang="en-US" dirty="0" smtClean="0"/>
              <a:t>Click to edit Master Title</a:t>
            </a:r>
            <a:endParaRPr lang="en-US" dirty="0"/>
          </a:p>
        </p:txBody>
      </p:sp>
    </p:spTree>
    <p:extLst>
      <p:ext uri="{BB962C8B-B14F-4D97-AF65-F5344CB8AC3E}">
        <p14:creationId xmlns:p14="http://schemas.microsoft.com/office/powerpoint/2010/main" val="2568559756"/>
      </p:ext>
    </p:extLst>
  </p:cSld>
  <p:clrMapOvr>
    <a:masterClrMapping/>
  </p:clrMapOvr>
  <mc:AlternateContent xmlns:mc="http://schemas.openxmlformats.org/markup-compatibility/2006" xmlns:p14="http://schemas.microsoft.com/office/powerpoint/2010/main">
    <mc:Choice Requires="p14">
      <p:transition p14:dur="0" advClick="0" advTm="10000"/>
    </mc:Choice>
    <mc:Fallback xmlns="">
      <p:transition advClick="0" advTm="10000"/>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HHS Title and Content">
    <p:spTree>
      <p:nvGrpSpPr>
        <p:cNvPr id="1" name=""/>
        <p:cNvGrpSpPr/>
        <p:nvPr/>
      </p:nvGrpSpPr>
      <p:grpSpPr>
        <a:xfrm>
          <a:off x="0" y="0"/>
          <a:ext cx="0" cy="0"/>
          <a:chOff x="0" y="0"/>
          <a:chExt cx="0" cy="0"/>
        </a:xfrm>
      </p:grpSpPr>
      <p:sp>
        <p:nvSpPr>
          <p:cNvPr id="8" name="Theme"/>
          <p:cNvSpPr>
            <a:spLocks noGrp="1"/>
          </p:cNvSpPr>
          <p:nvPr>
            <p:ph type="ftr" sz="quarter" idx="3"/>
          </p:nvPr>
        </p:nvSpPr>
        <p:spPr>
          <a:xfrm>
            <a:off x="8955157" y="6407134"/>
            <a:ext cx="3236843" cy="365125"/>
          </a:xfrm>
          <a:prstGeom prst="rect">
            <a:avLst/>
          </a:prstGeom>
          <a:noFill/>
          <a:effectLst>
            <a:softEdge rad="0"/>
          </a:effectLst>
        </p:spPr>
        <p:txBody>
          <a:bodyPr/>
          <a:lstStyle/>
          <a:p>
            <a:pPr lvl="0"/>
            <a:r>
              <a:rPr lang="en-US" sz="1800" dirty="0" smtClean="0">
                <a:solidFill>
                  <a:srgbClr val="0036C9"/>
                </a:solidFill>
                <a:latin typeface="Bradley Hand ITC" panose="03070402050302030203" pitchFamily="66" charset="0"/>
              </a:rPr>
              <a:t>Helping People Live Better Lives</a:t>
            </a:r>
            <a:endParaRPr lang="en-US" sz="1800" dirty="0">
              <a:solidFill>
                <a:srgbClr val="0036C9"/>
              </a:solidFill>
              <a:latin typeface="Bradley Hand ITC" panose="03070402050302030203" pitchFamily="66" charset="0"/>
            </a:endParaRPr>
          </a:p>
        </p:txBody>
      </p:sp>
      <p:sp>
        <p:nvSpPr>
          <p:cNvPr id="14" name="Body Text"/>
          <p:cNvSpPr>
            <a:spLocks noGrp="1"/>
          </p:cNvSpPr>
          <p:nvPr>
            <p:ph type="body" sz="quarter" idx="10" hasCustomPrompt="1"/>
          </p:nvPr>
        </p:nvSpPr>
        <p:spPr>
          <a:xfrm>
            <a:off x="373487" y="1409699"/>
            <a:ext cx="11552349" cy="5362559"/>
          </a:xfrm>
          <a:prstGeom prst="rect">
            <a:avLst/>
          </a:prstGeom>
        </p:spPr>
        <p:txBody>
          <a:bodyPr/>
          <a:lstStyle>
            <a:lvl1pPr marL="0" indent="0" algn="l">
              <a:buNone/>
              <a:defRPr sz="2400">
                <a:solidFill>
                  <a:schemeClr val="tx1"/>
                </a:solidFill>
              </a:defRPr>
            </a:lvl1pPr>
          </a:lstStyle>
          <a:p>
            <a:pPr lvl="0"/>
            <a:r>
              <a:rPr lang="en-US" dirty="0" smtClean="0"/>
              <a:t>Click to edit text</a:t>
            </a:r>
          </a:p>
        </p:txBody>
      </p:sp>
      <p:sp>
        <p:nvSpPr>
          <p:cNvPr id="7" name="Title 1"/>
          <p:cNvSpPr>
            <a:spLocks noGrp="1"/>
          </p:cNvSpPr>
          <p:nvPr>
            <p:ph type="title"/>
          </p:nvPr>
        </p:nvSpPr>
        <p:spPr>
          <a:xfrm>
            <a:off x="373487" y="365126"/>
            <a:ext cx="11552349" cy="696420"/>
          </a:xfrm>
          <a:prstGeom prst="rect">
            <a:avLst/>
          </a:prstGeom>
        </p:spPr>
        <p:txBody>
          <a:bodyPr/>
          <a:lstStyle>
            <a:lvl1pPr algn="l">
              <a:defRPr/>
            </a:lvl1pPr>
          </a:lstStyle>
          <a:p>
            <a:r>
              <a:rPr lang="en-US" smtClean="0"/>
              <a:t>Click to edit Master title style</a:t>
            </a:r>
            <a:endParaRPr lang="en-US" dirty="0"/>
          </a:p>
        </p:txBody>
      </p:sp>
      <p:cxnSp>
        <p:nvCxnSpPr>
          <p:cNvPr id="9" name="Rule Line"/>
          <p:cNvCxnSpPr/>
          <p:nvPr userDrawn="1"/>
        </p:nvCxnSpPr>
        <p:spPr>
          <a:xfrm>
            <a:off x="432862" y="1148586"/>
            <a:ext cx="11418710" cy="0"/>
          </a:xfrm>
          <a:prstGeom prst="line">
            <a:avLst/>
          </a:prstGeom>
          <a:ln w="15875">
            <a:solidFill>
              <a:srgbClr val="0036C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2897021"/>
      </p:ext>
    </p:extLst>
  </p:cSld>
  <p:clrMapOvr>
    <a:masterClrMapping/>
  </p:clrMapOvr>
  <mc:AlternateContent xmlns:mc="http://schemas.openxmlformats.org/markup-compatibility/2006" xmlns:p14="http://schemas.microsoft.com/office/powerpoint/2010/main">
    <mc:Choice Requires="p14">
      <p:transition p14:dur="0" advClick="0" advTm="10000"/>
    </mc:Choice>
    <mc:Fallback xmlns="">
      <p:transition advClick="0" advTm="10000"/>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HHS 2-col Title and Content">
    <p:spTree>
      <p:nvGrpSpPr>
        <p:cNvPr id="1" name=""/>
        <p:cNvGrpSpPr/>
        <p:nvPr/>
      </p:nvGrpSpPr>
      <p:grpSpPr>
        <a:xfrm>
          <a:off x="0" y="0"/>
          <a:ext cx="0" cy="0"/>
          <a:chOff x="0" y="0"/>
          <a:chExt cx="0" cy="0"/>
        </a:xfrm>
      </p:grpSpPr>
      <p:sp>
        <p:nvSpPr>
          <p:cNvPr id="3" name="Theme"/>
          <p:cNvSpPr>
            <a:spLocks noGrp="1"/>
          </p:cNvSpPr>
          <p:nvPr>
            <p:ph type="ftr" sz="quarter" idx="10"/>
          </p:nvPr>
        </p:nvSpPr>
        <p:spPr/>
        <p:txBody>
          <a:bodyPr/>
          <a:lstStyle/>
          <a:p>
            <a:pPr lvl="0"/>
            <a:r>
              <a:rPr lang="en-US" sz="1800" dirty="0" smtClean="0">
                <a:solidFill>
                  <a:srgbClr val="0036C9"/>
                </a:solidFill>
                <a:latin typeface="Bradley Hand ITC" panose="03070402050302030203" pitchFamily="66" charset="0"/>
              </a:rPr>
              <a:t>Helping People Live Better Lives</a:t>
            </a:r>
            <a:endParaRPr lang="en-US" sz="1800" dirty="0">
              <a:solidFill>
                <a:srgbClr val="0036C9"/>
              </a:solidFill>
              <a:latin typeface="Bradley Hand ITC" panose="03070402050302030203" pitchFamily="66" charset="0"/>
            </a:endParaRPr>
          </a:p>
        </p:txBody>
      </p:sp>
      <p:sp>
        <p:nvSpPr>
          <p:cNvPr id="7" name="Body Text 3-col"/>
          <p:cNvSpPr>
            <a:spLocks noGrp="1"/>
          </p:cNvSpPr>
          <p:nvPr>
            <p:ph type="body" sz="quarter" idx="11" hasCustomPrompt="1"/>
          </p:nvPr>
        </p:nvSpPr>
        <p:spPr>
          <a:xfrm>
            <a:off x="373487" y="1409699"/>
            <a:ext cx="11552349" cy="5362559"/>
          </a:xfrm>
          <a:prstGeom prst="rect">
            <a:avLst/>
          </a:prstGeom>
        </p:spPr>
        <p:txBody>
          <a:bodyPr wrap="none" numCol="2" spcCol="4572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smtClean="0"/>
              <a:t>Click to edit 2-column text</a:t>
            </a:r>
          </a:p>
        </p:txBody>
      </p:sp>
      <p:sp>
        <p:nvSpPr>
          <p:cNvPr id="6" name="Title 1"/>
          <p:cNvSpPr>
            <a:spLocks noGrp="1"/>
          </p:cNvSpPr>
          <p:nvPr>
            <p:ph type="title"/>
          </p:nvPr>
        </p:nvSpPr>
        <p:spPr>
          <a:xfrm>
            <a:off x="373487" y="365126"/>
            <a:ext cx="11552349" cy="696420"/>
          </a:xfrm>
          <a:prstGeom prst="rect">
            <a:avLst/>
          </a:prstGeom>
        </p:spPr>
        <p:txBody>
          <a:bodyPr/>
          <a:lstStyle>
            <a:lvl1pPr algn="l">
              <a:defRPr/>
            </a:lvl1pPr>
          </a:lstStyle>
          <a:p>
            <a:r>
              <a:rPr lang="en-US" smtClean="0"/>
              <a:t>Click to edit Master title style</a:t>
            </a:r>
            <a:endParaRPr lang="en-US" dirty="0"/>
          </a:p>
        </p:txBody>
      </p:sp>
      <p:cxnSp>
        <p:nvCxnSpPr>
          <p:cNvPr id="8" name="Rule Line"/>
          <p:cNvCxnSpPr/>
          <p:nvPr userDrawn="1"/>
        </p:nvCxnSpPr>
        <p:spPr>
          <a:xfrm>
            <a:off x="432862" y="1148586"/>
            <a:ext cx="11418710" cy="0"/>
          </a:xfrm>
          <a:prstGeom prst="line">
            <a:avLst/>
          </a:prstGeom>
          <a:ln w="15875">
            <a:solidFill>
              <a:srgbClr val="0036C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9690136"/>
      </p:ext>
    </p:extLst>
  </p:cSld>
  <p:clrMapOvr>
    <a:masterClrMapping/>
  </p:clrMapOvr>
  <mc:AlternateContent xmlns:mc="http://schemas.openxmlformats.org/markup-compatibility/2006" xmlns:p14="http://schemas.microsoft.com/office/powerpoint/2010/main">
    <mc:Choice Requires="p14">
      <p:transition p14:dur="0" advClick="0" advTm="10000"/>
    </mc:Choice>
    <mc:Fallback xmlns="">
      <p:transition advClick="0" advTm="10000"/>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HHS Bullet Text Layout">
    <p:spTree>
      <p:nvGrpSpPr>
        <p:cNvPr id="1" name=""/>
        <p:cNvGrpSpPr/>
        <p:nvPr/>
      </p:nvGrpSpPr>
      <p:grpSpPr>
        <a:xfrm>
          <a:off x="0" y="0"/>
          <a:ext cx="0" cy="0"/>
          <a:chOff x="0" y="0"/>
          <a:chExt cx="0" cy="0"/>
        </a:xfrm>
      </p:grpSpPr>
      <p:sp>
        <p:nvSpPr>
          <p:cNvPr id="3" name="Theme"/>
          <p:cNvSpPr>
            <a:spLocks noGrp="1"/>
          </p:cNvSpPr>
          <p:nvPr>
            <p:ph type="ftr" sz="quarter" idx="10"/>
          </p:nvPr>
        </p:nvSpPr>
        <p:spPr/>
        <p:txBody>
          <a:bodyPr/>
          <a:lstStyle/>
          <a:p>
            <a:pPr lvl="0"/>
            <a:r>
              <a:rPr lang="en-US" sz="1800" dirty="0" smtClean="0">
                <a:solidFill>
                  <a:srgbClr val="0036C9"/>
                </a:solidFill>
                <a:latin typeface="Bradley Hand ITC" panose="03070402050302030203" pitchFamily="66" charset="0"/>
              </a:rPr>
              <a:t>Helping People Live Better Lives</a:t>
            </a:r>
            <a:endParaRPr lang="en-US" sz="1800" dirty="0">
              <a:solidFill>
                <a:srgbClr val="0036C9"/>
              </a:solidFill>
              <a:latin typeface="Bradley Hand ITC" panose="03070402050302030203" pitchFamily="66" charset="0"/>
            </a:endParaRPr>
          </a:p>
        </p:txBody>
      </p:sp>
      <p:sp>
        <p:nvSpPr>
          <p:cNvPr id="8" name="Title 1"/>
          <p:cNvSpPr>
            <a:spLocks noGrp="1"/>
          </p:cNvSpPr>
          <p:nvPr>
            <p:ph type="title"/>
          </p:nvPr>
        </p:nvSpPr>
        <p:spPr>
          <a:xfrm>
            <a:off x="365097" y="365126"/>
            <a:ext cx="11552349" cy="696420"/>
          </a:xfrm>
          <a:prstGeom prst="rect">
            <a:avLst/>
          </a:prstGeom>
        </p:spPr>
        <p:txBody>
          <a:bodyPr/>
          <a:lstStyle>
            <a:lvl1pPr algn="l">
              <a:defRPr/>
            </a:lvl1pPr>
          </a:lstStyle>
          <a:p>
            <a:r>
              <a:rPr lang="en-US" smtClean="0"/>
              <a:t>Click to edit Master title style</a:t>
            </a:r>
            <a:endParaRPr lang="en-US" dirty="0"/>
          </a:p>
        </p:txBody>
      </p:sp>
      <p:cxnSp>
        <p:nvCxnSpPr>
          <p:cNvPr id="9" name="Rule Line"/>
          <p:cNvCxnSpPr/>
          <p:nvPr userDrawn="1"/>
        </p:nvCxnSpPr>
        <p:spPr>
          <a:xfrm>
            <a:off x="432862" y="1148586"/>
            <a:ext cx="11418710" cy="0"/>
          </a:xfrm>
          <a:prstGeom prst="line">
            <a:avLst/>
          </a:prstGeom>
          <a:ln w="15875">
            <a:solidFill>
              <a:srgbClr val="0036C9"/>
            </a:solidFill>
          </a:ln>
        </p:spPr>
        <p:style>
          <a:lnRef idx="1">
            <a:schemeClr val="accent1"/>
          </a:lnRef>
          <a:fillRef idx="0">
            <a:schemeClr val="accent1"/>
          </a:fillRef>
          <a:effectRef idx="0">
            <a:schemeClr val="accent1"/>
          </a:effectRef>
          <a:fontRef idx="minor">
            <a:schemeClr val="tx1"/>
          </a:fontRef>
        </p:style>
      </p:cxnSp>
      <p:sp>
        <p:nvSpPr>
          <p:cNvPr id="6" name="Bulleted Text"/>
          <p:cNvSpPr>
            <a:spLocks noGrp="1"/>
          </p:cNvSpPr>
          <p:nvPr>
            <p:ph type="body" sz="quarter" idx="12" hasCustomPrompt="1"/>
          </p:nvPr>
        </p:nvSpPr>
        <p:spPr>
          <a:xfrm>
            <a:off x="365098" y="1415911"/>
            <a:ext cx="11552349" cy="5356348"/>
          </a:xfrm>
          <a:prstGeom prst="rect">
            <a:avLst/>
          </a:prstGeom>
        </p:spPr>
        <p:txBody>
          <a:bodyPr lIns="0" tIns="45720" rIns="91440"/>
          <a:lstStyle>
            <a:lvl1pPr marL="457200" indent="-274320" algn="l">
              <a:lnSpc>
                <a:spcPct val="150000"/>
              </a:lnSpc>
              <a:spcBef>
                <a:spcPts val="0"/>
              </a:spcBef>
              <a:buClr>
                <a:srgbClr val="0036C9"/>
              </a:buClr>
              <a:buFont typeface="Wingdings 3" panose="05040102010807070707" pitchFamily="18" charset="2"/>
              <a:buChar char=""/>
              <a:defRPr sz="2400" baseline="0">
                <a:solidFill>
                  <a:schemeClr val="tx1"/>
                </a:solidFill>
              </a:defRPr>
            </a:lvl1pPr>
          </a:lstStyle>
          <a:p>
            <a:pPr lvl="0"/>
            <a:r>
              <a:rPr lang="en-US" dirty="0" smtClean="0"/>
              <a:t>Click to edit bulleted text</a:t>
            </a:r>
          </a:p>
        </p:txBody>
      </p:sp>
    </p:spTree>
    <p:extLst>
      <p:ext uri="{BB962C8B-B14F-4D97-AF65-F5344CB8AC3E}">
        <p14:creationId xmlns:p14="http://schemas.microsoft.com/office/powerpoint/2010/main" val="2541365149"/>
      </p:ext>
    </p:extLst>
  </p:cSld>
  <p:clrMapOvr>
    <a:masterClrMapping/>
  </p:clrMapOvr>
  <mc:AlternateContent xmlns:mc="http://schemas.openxmlformats.org/markup-compatibility/2006" xmlns:p14="http://schemas.microsoft.com/office/powerpoint/2010/main">
    <mc:Choice Requires="p14">
      <p:transition p14:dur="0" advClick="0" advTm="10000"/>
    </mc:Choice>
    <mc:Fallback xmlns="">
      <p:transition advClick="0" advTm="10000"/>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HHS Subhead Layout w Bullets">
    <p:spTree>
      <p:nvGrpSpPr>
        <p:cNvPr id="1" name=""/>
        <p:cNvGrpSpPr/>
        <p:nvPr/>
      </p:nvGrpSpPr>
      <p:grpSpPr>
        <a:xfrm>
          <a:off x="0" y="0"/>
          <a:ext cx="0" cy="0"/>
          <a:chOff x="0" y="0"/>
          <a:chExt cx="0" cy="0"/>
        </a:xfrm>
      </p:grpSpPr>
      <p:sp>
        <p:nvSpPr>
          <p:cNvPr id="3" name="Theme"/>
          <p:cNvSpPr>
            <a:spLocks noGrp="1"/>
          </p:cNvSpPr>
          <p:nvPr>
            <p:ph type="ftr" sz="quarter" idx="10"/>
          </p:nvPr>
        </p:nvSpPr>
        <p:spPr/>
        <p:txBody>
          <a:bodyPr/>
          <a:lstStyle/>
          <a:p>
            <a:pPr lvl="0"/>
            <a:r>
              <a:rPr lang="en-US" sz="1800" dirty="0" smtClean="0">
                <a:solidFill>
                  <a:srgbClr val="0036C9"/>
                </a:solidFill>
                <a:latin typeface="Bradley Hand ITC" panose="03070402050302030203" pitchFamily="66" charset="0"/>
              </a:rPr>
              <a:t>Helping People Live Better Lives</a:t>
            </a:r>
            <a:endParaRPr lang="en-US" sz="1800" dirty="0">
              <a:solidFill>
                <a:srgbClr val="0036C9"/>
              </a:solidFill>
              <a:latin typeface="Bradley Hand ITC" panose="03070402050302030203" pitchFamily="66" charset="0"/>
            </a:endParaRPr>
          </a:p>
        </p:txBody>
      </p:sp>
      <p:sp>
        <p:nvSpPr>
          <p:cNvPr id="5" name="Bulleted Text"/>
          <p:cNvSpPr>
            <a:spLocks noGrp="1"/>
          </p:cNvSpPr>
          <p:nvPr>
            <p:ph type="body" sz="quarter" idx="11" hasCustomPrompt="1"/>
          </p:nvPr>
        </p:nvSpPr>
        <p:spPr>
          <a:xfrm>
            <a:off x="365098" y="1667581"/>
            <a:ext cx="11552349" cy="5104678"/>
          </a:xfrm>
          <a:prstGeom prst="rect">
            <a:avLst/>
          </a:prstGeom>
        </p:spPr>
        <p:txBody>
          <a:bodyPr/>
          <a:lstStyle>
            <a:lvl1pPr marL="914400" indent="-274320" algn="l">
              <a:buClr>
                <a:srgbClr val="0036C9"/>
              </a:buClr>
              <a:buFont typeface="Wingdings 3" panose="05040102010807070707" pitchFamily="18" charset="2"/>
              <a:buChar char=""/>
              <a:defRPr sz="2800" baseline="0">
                <a:solidFill>
                  <a:schemeClr val="tx1"/>
                </a:solidFill>
              </a:defRPr>
            </a:lvl1pPr>
          </a:lstStyle>
          <a:p>
            <a:pPr lvl="0"/>
            <a:r>
              <a:rPr lang="en-US" dirty="0" smtClean="0"/>
              <a:t>Click to edit bulleted text</a:t>
            </a:r>
          </a:p>
        </p:txBody>
      </p:sp>
      <p:sp>
        <p:nvSpPr>
          <p:cNvPr id="8" name="Page Subhead Bold"/>
          <p:cNvSpPr>
            <a:spLocks noGrp="1"/>
          </p:cNvSpPr>
          <p:nvPr>
            <p:ph type="body" sz="quarter" idx="12" hasCustomPrompt="1"/>
          </p:nvPr>
        </p:nvSpPr>
        <p:spPr>
          <a:xfrm>
            <a:off x="365097" y="1159111"/>
            <a:ext cx="11552349" cy="497048"/>
          </a:xfrm>
          <a:prstGeom prst="rect">
            <a:avLst/>
          </a:prstGeom>
        </p:spPr>
        <p:txBody>
          <a:bodyPr/>
          <a:lstStyle>
            <a:lvl1pPr marL="0" indent="0" algn="l">
              <a:buClr>
                <a:srgbClr val="0036C9"/>
              </a:buClr>
              <a:buFont typeface="Wingdings 3" panose="05040102010807070707" pitchFamily="18" charset="2"/>
              <a:buNone/>
              <a:defRPr sz="2800" b="1">
                <a:solidFill>
                  <a:srgbClr val="0036C9"/>
                </a:solidFill>
              </a:defRPr>
            </a:lvl1pPr>
          </a:lstStyle>
          <a:p>
            <a:pPr lvl="0"/>
            <a:r>
              <a:rPr lang="en-US" dirty="0" smtClean="0"/>
              <a:t>Click to edit bold subhead</a:t>
            </a:r>
          </a:p>
        </p:txBody>
      </p:sp>
      <p:sp>
        <p:nvSpPr>
          <p:cNvPr id="7" name="Title 1"/>
          <p:cNvSpPr>
            <a:spLocks noGrp="1"/>
          </p:cNvSpPr>
          <p:nvPr>
            <p:ph type="title"/>
          </p:nvPr>
        </p:nvSpPr>
        <p:spPr>
          <a:xfrm>
            <a:off x="365097" y="365126"/>
            <a:ext cx="11552349" cy="696420"/>
          </a:xfrm>
          <a:prstGeom prst="rect">
            <a:avLst/>
          </a:prstGeom>
        </p:spPr>
        <p:txBody>
          <a:bodyPr/>
          <a:lstStyle>
            <a:lvl1pPr algn="l">
              <a:defRPr/>
            </a:lvl1pPr>
          </a:lstStyle>
          <a:p>
            <a:r>
              <a:rPr lang="en-US" smtClean="0"/>
              <a:t>Click to edit Master title style</a:t>
            </a:r>
            <a:endParaRPr lang="en-US" dirty="0"/>
          </a:p>
        </p:txBody>
      </p:sp>
      <p:cxnSp>
        <p:nvCxnSpPr>
          <p:cNvPr id="9" name="Rule Line"/>
          <p:cNvCxnSpPr/>
          <p:nvPr userDrawn="1"/>
        </p:nvCxnSpPr>
        <p:spPr>
          <a:xfrm>
            <a:off x="432862" y="1148586"/>
            <a:ext cx="11418710" cy="0"/>
          </a:xfrm>
          <a:prstGeom prst="line">
            <a:avLst/>
          </a:prstGeom>
          <a:ln w="15875">
            <a:solidFill>
              <a:srgbClr val="0036C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9909212"/>
      </p:ext>
    </p:extLst>
  </p:cSld>
  <p:clrMapOvr>
    <a:masterClrMapping/>
  </p:clrMapOvr>
  <mc:AlternateContent xmlns:mc="http://schemas.openxmlformats.org/markup-compatibility/2006" xmlns:p14="http://schemas.microsoft.com/office/powerpoint/2010/main">
    <mc:Choice Requires="p14">
      <p:transition p14:dur="0" advClick="0" advTm="10000"/>
    </mc:Choice>
    <mc:Fallback xmlns="">
      <p:transition advClick="0" advTm="10000"/>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HHS Indent Bullet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lvl="0"/>
            <a:r>
              <a:rPr lang="en-US" sz="1800" dirty="0" smtClean="0">
                <a:solidFill>
                  <a:srgbClr val="0036C9"/>
                </a:solidFill>
                <a:latin typeface="Bradley Hand ITC" panose="03070402050302030203" pitchFamily="66" charset="0"/>
              </a:rPr>
              <a:t>Helping People Live Better Lives</a:t>
            </a:r>
            <a:endParaRPr lang="en-US" sz="1800" dirty="0">
              <a:solidFill>
                <a:srgbClr val="0036C9"/>
              </a:solidFill>
              <a:latin typeface="Bradley Hand ITC" panose="03070402050302030203" pitchFamily="66" charset="0"/>
            </a:endParaRPr>
          </a:p>
        </p:txBody>
      </p:sp>
      <p:sp>
        <p:nvSpPr>
          <p:cNvPr id="8" name="Bulleted Text"/>
          <p:cNvSpPr>
            <a:spLocks noGrp="1"/>
          </p:cNvSpPr>
          <p:nvPr>
            <p:ph type="body" sz="quarter" idx="11" hasCustomPrompt="1"/>
          </p:nvPr>
        </p:nvSpPr>
        <p:spPr>
          <a:xfrm>
            <a:off x="365098" y="1750328"/>
            <a:ext cx="11552349" cy="570315"/>
          </a:xfrm>
          <a:prstGeom prst="rect">
            <a:avLst/>
          </a:prstGeom>
        </p:spPr>
        <p:txBody>
          <a:bodyPr/>
          <a:lstStyle>
            <a:lvl1pPr marL="0" indent="0" algn="l">
              <a:lnSpc>
                <a:spcPct val="100000"/>
              </a:lnSpc>
              <a:buClr>
                <a:srgbClr val="0036C9"/>
              </a:buClr>
              <a:buFont typeface="Wingdings 3" panose="05040102010807070707" pitchFamily="18" charset="2"/>
              <a:buNone/>
              <a:defRPr sz="2800" baseline="0">
                <a:solidFill>
                  <a:schemeClr val="tx1"/>
                </a:solidFill>
              </a:defRPr>
            </a:lvl1pPr>
            <a:lvl2pPr>
              <a:defRPr/>
            </a:lvl2pPr>
          </a:lstStyle>
          <a:p>
            <a:pPr marL="0" indent="0">
              <a:lnSpc>
                <a:spcPct val="100000"/>
              </a:lnSpc>
              <a:buNone/>
            </a:pPr>
            <a:r>
              <a:rPr lang="en-US" dirty="0" smtClean="0">
                <a:latin typeface="Gisha" panose="020B0502040204020203" pitchFamily="34" charset="-79"/>
                <a:cs typeface="Gisha" panose="020B0502040204020203" pitchFamily="34" charset="-79"/>
              </a:rPr>
              <a:t>Click to edit text</a:t>
            </a:r>
          </a:p>
          <a:p>
            <a:pPr lvl="0"/>
            <a:r>
              <a:rPr lang="en-US" dirty="0" smtClean="0"/>
              <a:t/>
            </a:r>
            <a:br>
              <a:rPr lang="en-US" dirty="0" smtClean="0"/>
            </a:br>
            <a:endParaRPr lang="en-US" dirty="0" smtClean="0"/>
          </a:p>
        </p:txBody>
      </p:sp>
      <p:sp>
        <p:nvSpPr>
          <p:cNvPr id="9" name="Page Subhead Bold"/>
          <p:cNvSpPr>
            <a:spLocks noGrp="1"/>
          </p:cNvSpPr>
          <p:nvPr>
            <p:ph type="body" sz="quarter" idx="12" hasCustomPrompt="1"/>
          </p:nvPr>
        </p:nvSpPr>
        <p:spPr>
          <a:xfrm>
            <a:off x="365097" y="1159110"/>
            <a:ext cx="11552349" cy="582831"/>
          </a:xfrm>
          <a:prstGeom prst="rect">
            <a:avLst/>
          </a:prstGeom>
        </p:spPr>
        <p:txBody>
          <a:bodyPr/>
          <a:lstStyle>
            <a:lvl1pPr marL="0" indent="0" algn="l">
              <a:buClr>
                <a:srgbClr val="0036C9"/>
              </a:buClr>
              <a:buFont typeface="Wingdings 3" panose="05040102010807070707" pitchFamily="18" charset="2"/>
              <a:buNone/>
              <a:defRPr sz="3200" b="1">
                <a:solidFill>
                  <a:srgbClr val="0036C9"/>
                </a:solidFill>
              </a:defRPr>
            </a:lvl1pPr>
          </a:lstStyle>
          <a:p>
            <a:pPr lvl="0"/>
            <a:r>
              <a:rPr lang="en-US" dirty="0" smtClean="0"/>
              <a:t>Click to edit bold subhead</a:t>
            </a:r>
          </a:p>
        </p:txBody>
      </p:sp>
      <p:sp>
        <p:nvSpPr>
          <p:cNvPr id="10" name="Bulleted Text"/>
          <p:cNvSpPr>
            <a:spLocks noGrp="1"/>
          </p:cNvSpPr>
          <p:nvPr>
            <p:ph type="body" sz="quarter" idx="13" hasCustomPrompt="1"/>
          </p:nvPr>
        </p:nvSpPr>
        <p:spPr>
          <a:xfrm>
            <a:off x="365098" y="2326057"/>
            <a:ext cx="11552349" cy="4446201"/>
          </a:xfrm>
          <a:prstGeom prst="rect">
            <a:avLst/>
          </a:prstGeom>
        </p:spPr>
        <p:txBody>
          <a:bodyPr/>
          <a:lstStyle>
            <a:lvl1pPr marL="914400" indent="-274320" algn="l">
              <a:buClr>
                <a:srgbClr val="0036C9"/>
              </a:buClr>
              <a:buFont typeface="Wingdings 3" panose="05040102010807070707" pitchFamily="18" charset="2"/>
              <a:buChar char=""/>
              <a:defRPr sz="2400">
                <a:solidFill>
                  <a:schemeClr val="tx1"/>
                </a:solidFill>
              </a:defRPr>
            </a:lvl1pPr>
          </a:lstStyle>
          <a:p>
            <a:pPr lvl="0"/>
            <a:r>
              <a:rPr lang="en-US" dirty="0" smtClean="0"/>
              <a:t>Click to edit indented bullets</a:t>
            </a:r>
          </a:p>
        </p:txBody>
      </p:sp>
      <p:sp>
        <p:nvSpPr>
          <p:cNvPr id="11" name="Title 1"/>
          <p:cNvSpPr>
            <a:spLocks noGrp="1"/>
          </p:cNvSpPr>
          <p:nvPr>
            <p:ph type="title"/>
          </p:nvPr>
        </p:nvSpPr>
        <p:spPr>
          <a:xfrm>
            <a:off x="365097" y="365126"/>
            <a:ext cx="11552349" cy="696420"/>
          </a:xfrm>
          <a:prstGeom prst="rect">
            <a:avLst/>
          </a:prstGeom>
        </p:spPr>
        <p:txBody>
          <a:bodyPr/>
          <a:lstStyle>
            <a:lvl1pPr algn="l">
              <a:defRPr/>
            </a:lvl1pPr>
          </a:lstStyle>
          <a:p>
            <a:r>
              <a:rPr lang="en-US" smtClean="0"/>
              <a:t>Click to edit Master title style</a:t>
            </a:r>
            <a:endParaRPr lang="en-US" dirty="0"/>
          </a:p>
        </p:txBody>
      </p:sp>
      <p:cxnSp>
        <p:nvCxnSpPr>
          <p:cNvPr id="12" name="Rule Line"/>
          <p:cNvCxnSpPr/>
          <p:nvPr userDrawn="1"/>
        </p:nvCxnSpPr>
        <p:spPr>
          <a:xfrm>
            <a:off x="432862" y="1148586"/>
            <a:ext cx="11418710" cy="0"/>
          </a:xfrm>
          <a:prstGeom prst="line">
            <a:avLst/>
          </a:prstGeom>
          <a:ln w="15875">
            <a:solidFill>
              <a:srgbClr val="0036C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5076504"/>
      </p:ext>
    </p:extLst>
  </p:cSld>
  <p:clrMapOvr>
    <a:masterClrMapping/>
  </p:clrMapOvr>
  <mc:AlternateContent xmlns:mc="http://schemas.openxmlformats.org/markup-compatibility/2006" xmlns:p14="http://schemas.microsoft.com/office/powerpoint/2010/main">
    <mc:Choice Requires="p14">
      <p:transition p14:dur="0" advClick="0" advTm="10000"/>
    </mc:Choice>
    <mc:Fallback xmlns="">
      <p:transition advClick="0" advTm="10000"/>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HHS Indent Bullets al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lvl="0"/>
            <a:r>
              <a:rPr lang="en-US" sz="1800" dirty="0" smtClean="0">
                <a:solidFill>
                  <a:srgbClr val="0036C9"/>
                </a:solidFill>
                <a:latin typeface="Bradley Hand ITC" panose="03070402050302030203" pitchFamily="66" charset="0"/>
              </a:rPr>
              <a:t>Helping People Live Better Lives</a:t>
            </a:r>
            <a:endParaRPr lang="en-US" sz="1800" dirty="0">
              <a:solidFill>
                <a:srgbClr val="0036C9"/>
              </a:solidFill>
              <a:latin typeface="Bradley Hand ITC" panose="03070402050302030203" pitchFamily="66" charset="0"/>
            </a:endParaRPr>
          </a:p>
        </p:txBody>
      </p:sp>
      <p:sp>
        <p:nvSpPr>
          <p:cNvPr id="7" name="Bulleted Text"/>
          <p:cNvSpPr>
            <a:spLocks noGrp="1"/>
          </p:cNvSpPr>
          <p:nvPr>
            <p:ph type="body" sz="quarter" idx="11" hasCustomPrompt="1"/>
          </p:nvPr>
        </p:nvSpPr>
        <p:spPr>
          <a:xfrm>
            <a:off x="365098" y="1165196"/>
            <a:ext cx="11552349" cy="570315"/>
          </a:xfrm>
          <a:prstGeom prst="rect">
            <a:avLst/>
          </a:prstGeom>
        </p:spPr>
        <p:txBody>
          <a:bodyPr/>
          <a:lstStyle>
            <a:lvl1pPr marL="0" indent="0" algn="l">
              <a:lnSpc>
                <a:spcPct val="100000"/>
              </a:lnSpc>
              <a:buClr>
                <a:srgbClr val="0036C9"/>
              </a:buClr>
              <a:buFont typeface="Wingdings 3" panose="05040102010807070707" pitchFamily="18" charset="2"/>
              <a:buNone/>
              <a:defRPr sz="3200" baseline="0">
                <a:solidFill>
                  <a:schemeClr val="tx1"/>
                </a:solidFill>
              </a:defRPr>
            </a:lvl1pPr>
            <a:lvl2pPr>
              <a:defRPr/>
            </a:lvl2pPr>
          </a:lstStyle>
          <a:p>
            <a:pPr marL="0" indent="0">
              <a:lnSpc>
                <a:spcPct val="100000"/>
              </a:lnSpc>
              <a:buNone/>
            </a:pPr>
            <a:r>
              <a:rPr lang="en-US" dirty="0" smtClean="0">
                <a:latin typeface="Gisha" panose="020B0502040204020203" pitchFamily="34" charset="-79"/>
                <a:cs typeface="Gisha" panose="020B0502040204020203" pitchFamily="34" charset="-79"/>
              </a:rPr>
              <a:t>Click to edit text</a:t>
            </a:r>
          </a:p>
          <a:p>
            <a:pPr lvl="0"/>
            <a:r>
              <a:rPr lang="en-US" dirty="0" smtClean="0"/>
              <a:t/>
            </a:r>
            <a:br>
              <a:rPr lang="en-US" dirty="0" smtClean="0"/>
            </a:br>
            <a:endParaRPr lang="en-US" dirty="0" smtClean="0"/>
          </a:p>
        </p:txBody>
      </p:sp>
      <p:sp>
        <p:nvSpPr>
          <p:cNvPr id="10" name="Bulleted Text"/>
          <p:cNvSpPr>
            <a:spLocks noGrp="1"/>
          </p:cNvSpPr>
          <p:nvPr>
            <p:ph type="body" sz="quarter" idx="13" hasCustomPrompt="1"/>
          </p:nvPr>
        </p:nvSpPr>
        <p:spPr>
          <a:xfrm>
            <a:off x="365098" y="1740925"/>
            <a:ext cx="11552349" cy="5031333"/>
          </a:xfrm>
          <a:prstGeom prst="rect">
            <a:avLst/>
          </a:prstGeom>
        </p:spPr>
        <p:txBody>
          <a:bodyPr/>
          <a:lstStyle>
            <a:lvl1pPr marL="914400" indent="-274320" algn="l">
              <a:buClr>
                <a:srgbClr val="0036C9"/>
              </a:buClr>
              <a:buFont typeface="Wingdings 3" panose="05040102010807070707" pitchFamily="18" charset="2"/>
              <a:buChar char=""/>
              <a:tabLst>
                <a:tab pos="182880" algn="l"/>
              </a:tabLst>
              <a:defRPr sz="2800">
                <a:solidFill>
                  <a:schemeClr val="tx1"/>
                </a:solidFill>
              </a:defRPr>
            </a:lvl1pPr>
            <a:lvl2pPr defTabSz="1828800">
              <a:defRPr/>
            </a:lvl2pPr>
            <a:lvl4pPr marL="1371600" indent="-274320">
              <a:spcBef>
                <a:spcPts val="1000"/>
              </a:spcBef>
              <a:buClr>
                <a:schemeClr val="accent1"/>
              </a:buClr>
              <a:defRPr/>
            </a:lvl4pPr>
          </a:lstStyle>
          <a:p>
            <a:pPr lvl="0"/>
            <a:r>
              <a:rPr lang="en-US" dirty="0" smtClean="0"/>
              <a:t>Click to edit bullets</a:t>
            </a:r>
          </a:p>
          <a:p>
            <a:pPr lvl="3"/>
            <a:r>
              <a:rPr lang="en-US" dirty="0" smtClean="0"/>
              <a:t>Click to edit indent bulleted text</a:t>
            </a:r>
          </a:p>
        </p:txBody>
      </p:sp>
      <p:sp>
        <p:nvSpPr>
          <p:cNvPr id="8" name="Title 1"/>
          <p:cNvSpPr>
            <a:spLocks noGrp="1"/>
          </p:cNvSpPr>
          <p:nvPr>
            <p:ph type="title"/>
          </p:nvPr>
        </p:nvSpPr>
        <p:spPr>
          <a:xfrm>
            <a:off x="365097" y="365126"/>
            <a:ext cx="11552349" cy="696420"/>
          </a:xfrm>
          <a:prstGeom prst="rect">
            <a:avLst/>
          </a:prstGeom>
        </p:spPr>
        <p:txBody>
          <a:bodyPr/>
          <a:lstStyle>
            <a:lvl1pPr algn="l">
              <a:defRPr/>
            </a:lvl1pPr>
          </a:lstStyle>
          <a:p>
            <a:r>
              <a:rPr lang="en-US" smtClean="0"/>
              <a:t>Click to edit Master title style</a:t>
            </a:r>
            <a:endParaRPr lang="en-US" dirty="0"/>
          </a:p>
        </p:txBody>
      </p:sp>
      <p:cxnSp>
        <p:nvCxnSpPr>
          <p:cNvPr id="9" name="Rule Line"/>
          <p:cNvCxnSpPr/>
          <p:nvPr userDrawn="1"/>
        </p:nvCxnSpPr>
        <p:spPr>
          <a:xfrm>
            <a:off x="432862" y="1148586"/>
            <a:ext cx="11418710" cy="0"/>
          </a:xfrm>
          <a:prstGeom prst="line">
            <a:avLst/>
          </a:prstGeom>
          <a:ln w="15875">
            <a:solidFill>
              <a:srgbClr val="0036C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2206057"/>
      </p:ext>
    </p:extLst>
  </p:cSld>
  <p:clrMapOvr>
    <a:masterClrMapping/>
  </p:clrMapOvr>
  <mc:AlternateContent xmlns:mc="http://schemas.openxmlformats.org/markup-compatibility/2006" xmlns:p14="http://schemas.microsoft.com/office/powerpoint/2010/main">
    <mc:Choice Requires="p14">
      <p:transition p14:dur="0" advClick="0" advTm="10000"/>
    </mc:Choice>
    <mc:Fallback xmlns="">
      <p:transition advClick="0" advTm="10000"/>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HHS Photo Layout">
    <p:spTree>
      <p:nvGrpSpPr>
        <p:cNvPr id="1" name=""/>
        <p:cNvGrpSpPr/>
        <p:nvPr/>
      </p:nvGrpSpPr>
      <p:grpSpPr>
        <a:xfrm>
          <a:off x="0" y="0"/>
          <a:ext cx="0" cy="0"/>
          <a:chOff x="0" y="0"/>
          <a:chExt cx="0" cy="0"/>
        </a:xfrm>
      </p:grpSpPr>
      <p:sp>
        <p:nvSpPr>
          <p:cNvPr id="3" name="Theme"/>
          <p:cNvSpPr>
            <a:spLocks noGrp="1"/>
          </p:cNvSpPr>
          <p:nvPr>
            <p:ph type="ftr" sz="quarter" idx="10"/>
          </p:nvPr>
        </p:nvSpPr>
        <p:spPr/>
        <p:txBody>
          <a:bodyPr/>
          <a:lstStyle/>
          <a:p>
            <a:pPr lvl="0"/>
            <a:r>
              <a:rPr lang="en-US" sz="1800" dirty="0" smtClean="0">
                <a:solidFill>
                  <a:srgbClr val="0036C9"/>
                </a:solidFill>
                <a:latin typeface="Bradley Hand ITC" panose="03070402050302030203" pitchFamily="66" charset="0"/>
              </a:rPr>
              <a:t>Helping People Live Better Lives</a:t>
            </a:r>
            <a:endParaRPr lang="en-US" sz="1800" dirty="0">
              <a:solidFill>
                <a:srgbClr val="0036C9"/>
              </a:solidFill>
              <a:latin typeface="Bradley Hand ITC" panose="03070402050302030203" pitchFamily="66" charset="0"/>
            </a:endParaRPr>
          </a:p>
        </p:txBody>
      </p:sp>
      <p:sp>
        <p:nvSpPr>
          <p:cNvPr id="5" name="Smaller Body Text"/>
          <p:cNvSpPr>
            <a:spLocks noGrp="1"/>
          </p:cNvSpPr>
          <p:nvPr>
            <p:ph type="body" sz="quarter" idx="11" hasCustomPrompt="1"/>
          </p:nvPr>
        </p:nvSpPr>
        <p:spPr>
          <a:xfrm>
            <a:off x="373488" y="1409700"/>
            <a:ext cx="4178022" cy="5362559"/>
          </a:xfrm>
          <a:prstGeom prst="rect">
            <a:avLst/>
          </a:prstGeom>
        </p:spPr>
        <p:txBody>
          <a:bodyPr/>
          <a:lstStyle>
            <a:lvl1pPr marL="0" indent="0" algn="l">
              <a:buNone/>
              <a:defRPr sz="1800">
                <a:solidFill>
                  <a:schemeClr val="tx1"/>
                </a:solidFill>
              </a:defRPr>
            </a:lvl1pPr>
          </a:lstStyle>
          <a:p>
            <a:pPr lvl="0"/>
            <a:r>
              <a:rPr lang="en-US" dirty="0" smtClean="0"/>
              <a:t>Click to edit text</a:t>
            </a:r>
          </a:p>
        </p:txBody>
      </p:sp>
      <p:sp>
        <p:nvSpPr>
          <p:cNvPr id="13" name="Picture Placeholder 12"/>
          <p:cNvSpPr>
            <a:spLocks noGrp="1"/>
          </p:cNvSpPr>
          <p:nvPr>
            <p:ph type="pic" sz="quarter" idx="12"/>
          </p:nvPr>
        </p:nvSpPr>
        <p:spPr>
          <a:xfrm>
            <a:off x="7043895" y="1409700"/>
            <a:ext cx="4808380" cy="3988210"/>
          </a:xfrm>
          <a:prstGeom prst="rect">
            <a:avLst/>
          </a:prstGeom>
        </p:spPr>
        <p:txBody>
          <a:bodyPr/>
          <a:lstStyle/>
          <a:p>
            <a:r>
              <a:rPr lang="en-US" dirty="0" smtClean="0"/>
              <a:t>Click icon to add picture</a:t>
            </a:r>
            <a:endParaRPr lang="en-US" dirty="0"/>
          </a:p>
        </p:txBody>
      </p:sp>
      <p:sp>
        <p:nvSpPr>
          <p:cNvPr id="15" name="Picture Placeholder 14"/>
          <p:cNvSpPr>
            <a:spLocks noGrp="1"/>
          </p:cNvSpPr>
          <p:nvPr>
            <p:ph type="pic" sz="quarter" idx="13"/>
          </p:nvPr>
        </p:nvSpPr>
        <p:spPr>
          <a:xfrm>
            <a:off x="4732338" y="1409700"/>
            <a:ext cx="2130729" cy="1966546"/>
          </a:xfrm>
          <a:prstGeom prst="rect">
            <a:avLst/>
          </a:prstGeom>
        </p:spPr>
        <p:txBody>
          <a:bodyPr/>
          <a:lstStyle/>
          <a:p>
            <a:r>
              <a:rPr lang="en-US" dirty="0" smtClean="0"/>
              <a:t>Click icon to add picture</a:t>
            </a:r>
            <a:endParaRPr lang="en-US" dirty="0"/>
          </a:p>
        </p:txBody>
      </p:sp>
      <p:sp>
        <p:nvSpPr>
          <p:cNvPr id="17" name="Picture Placeholder 16"/>
          <p:cNvSpPr>
            <a:spLocks noGrp="1"/>
          </p:cNvSpPr>
          <p:nvPr>
            <p:ph type="pic" sz="quarter" idx="14"/>
          </p:nvPr>
        </p:nvSpPr>
        <p:spPr>
          <a:xfrm>
            <a:off x="4732338" y="3546474"/>
            <a:ext cx="2160587" cy="1851435"/>
          </a:xfrm>
          <a:prstGeom prst="rect">
            <a:avLst/>
          </a:prstGeom>
        </p:spPr>
        <p:txBody>
          <a:bodyPr/>
          <a:lstStyle/>
          <a:p>
            <a:r>
              <a:rPr lang="en-US" dirty="0" smtClean="0"/>
              <a:t>Click icon to add picture</a:t>
            </a:r>
            <a:endParaRPr lang="en-US" dirty="0"/>
          </a:p>
        </p:txBody>
      </p:sp>
      <p:sp>
        <p:nvSpPr>
          <p:cNvPr id="9" name="Title 1"/>
          <p:cNvSpPr>
            <a:spLocks noGrp="1"/>
          </p:cNvSpPr>
          <p:nvPr>
            <p:ph type="title"/>
          </p:nvPr>
        </p:nvSpPr>
        <p:spPr>
          <a:xfrm>
            <a:off x="373488" y="365126"/>
            <a:ext cx="11478084" cy="696420"/>
          </a:xfrm>
          <a:prstGeom prst="rect">
            <a:avLst/>
          </a:prstGeom>
        </p:spPr>
        <p:txBody>
          <a:bodyPr/>
          <a:lstStyle>
            <a:lvl1pPr algn="l">
              <a:defRPr/>
            </a:lvl1pPr>
          </a:lstStyle>
          <a:p>
            <a:r>
              <a:rPr lang="en-US" smtClean="0"/>
              <a:t>Click to edit Master title style</a:t>
            </a:r>
            <a:endParaRPr lang="en-US" dirty="0"/>
          </a:p>
        </p:txBody>
      </p:sp>
      <p:cxnSp>
        <p:nvCxnSpPr>
          <p:cNvPr id="10" name="Rule Line"/>
          <p:cNvCxnSpPr/>
          <p:nvPr userDrawn="1"/>
        </p:nvCxnSpPr>
        <p:spPr>
          <a:xfrm>
            <a:off x="432862" y="1148586"/>
            <a:ext cx="11418710" cy="0"/>
          </a:xfrm>
          <a:prstGeom prst="line">
            <a:avLst/>
          </a:prstGeom>
          <a:ln w="15875">
            <a:solidFill>
              <a:srgbClr val="0036C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6803464"/>
      </p:ext>
    </p:extLst>
  </p:cSld>
  <p:clrMapOvr>
    <a:masterClrMapping/>
  </p:clrMapOvr>
  <mc:AlternateContent xmlns:mc="http://schemas.openxmlformats.org/markup-compatibility/2006" xmlns:p14="http://schemas.microsoft.com/office/powerpoint/2010/main">
    <mc:Choice Requires="p14">
      <p:transition p14:dur="0" advClick="0" advTm="10000"/>
    </mc:Choice>
    <mc:Fallback xmlns="">
      <p:transition advClick="0" advTm="10000"/>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HHS End Slide Layout">
    <p:spTree>
      <p:nvGrpSpPr>
        <p:cNvPr id="1" name=""/>
        <p:cNvGrpSpPr/>
        <p:nvPr/>
      </p:nvGrpSpPr>
      <p:grpSpPr>
        <a:xfrm>
          <a:off x="0" y="0"/>
          <a:ext cx="0" cy="0"/>
          <a:chOff x="0" y="0"/>
          <a:chExt cx="0" cy="0"/>
        </a:xfrm>
      </p:grpSpPr>
      <p:sp>
        <p:nvSpPr>
          <p:cNvPr id="10" name="Master Title Subhead"/>
          <p:cNvSpPr>
            <a:spLocks noGrp="1"/>
          </p:cNvSpPr>
          <p:nvPr>
            <p:ph type="body" sz="quarter" idx="11" hasCustomPrompt="1"/>
          </p:nvPr>
        </p:nvSpPr>
        <p:spPr>
          <a:xfrm>
            <a:off x="838200" y="2755761"/>
            <a:ext cx="10478729" cy="774839"/>
          </a:xfrm>
          <a:prstGeom prst="rect">
            <a:avLst/>
          </a:prstGeom>
          <a:noFill/>
        </p:spPr>
        <p:txBody>
          <a:bodyPr anchor="t" anchorCtr="1">
            <a:noAutofit/>
          </a:bodyPr>
          <a:lstStyle>
            <a:lvl1pPr marL="0" marR="0" indent="0" algn="ctr" defTabSz="914400" rtl="0" eaLnBrk="1" fontAlgn="auto" latinLnBrk="0" hangingPunct="1">
              <a:lnSpc>
                <a:spcPct val="100000"/>
              </a:lnSpc>
              <a:spcBef>
                <a:spcPts val="0"/>
              </a:spcBef>
              <a:spcAft>
                <a:spcPts val="600"/>
              </a:spcAft>
              <a:buClrTx/>
              <a:buSzTx/>
              <a:buFontTx/>
              <a:buNone/>
              <a:tabLst/>
              <a:defRPr sz="2000">
                <a:solidFill>
                  <a:srgbClr val="5690E2"/>
                </a:solidFill>
              </a:defRPr>
            </a:lvl1p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Click to edit Title</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Click to edit Department</a:t>
            </a:r>
          </a:p>
        </p:txBody>
      </p:sp>
      <p:sp>
        <p:nvSpPr>
          <p:cNvPr id="3" name="Theme"/>
          <p:cNvSpPr>
            <a:spLocks noGrp="1"/>
          </p:cNvSpPr>
          <p:nvPr>
            <p:ph type="ftr" sz="quarter" idx="10"/>
          </p:nvPr>
        </p:nvSpPr>
        <p:spPr/>
        <p:txBody>
          <a:bodyPr/>
          <a:lstStyle/>
          <a:p>
            <a:pPr lvl="0"/>
            <a:r>
              <a:rPr lang="en-US" sz="1800" dirty="0" smtClean="0">
                <a:solidFill>
                  <a:srgbClr val="0036C9"/>
                </a:solidFill>
                <a:latin typeface="Bradley Hand ITC" panose="03070402050302030203" pitchFamily="66" charset="0"/>
              </a:rPr>
              <a:t>Helping People Live Better Lives</a:t>
            </a:r>
            <a:endParaRPr lang="en-US" sz="1800" dirty="0">
              <a:solidFill>
                <a:srgbClr val="0036C9"/>
              </a:solidFill>
              <a:latin typeface="Bradley Hand ITC" panose="03070402050302030203" pitchFamily="66" charset="0"/>
            </a:endParaRPr>
          </a:p>
        </p:txBody>
      </p:sp>
      <p:grpSp>
        <p:nvGrpSpPr>
          <p:cNvPr id="4" name="Group 3"/>
          <p:cNvGrpSpPr/>
          <p:nvPr/>
        </p:nvGrpSpPr>
        <p:grpSpPr>
          <a:xfrm>
            <a:off x="496714" y="5904176"/>
            <a:ext cx="1675916" cy="438850"/>
            <a:chOff x="4913982" y="5342258"/>
            <a:chExt cx="1675916" cy="463617"/>
          </a:xfrm>
          <a:effectLst>
            <a:reflection stA="41000" endPos="65000" dist="50800" dir="5400000" sy="-100000" algn="bl" rotWithShape="0"/>
          </a:effectLst>
        </p:grpSpPr>
        <p:pic>
          <p:nvPicPr>
            <p:cNvPr id="5" name="Twitte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13982" y="5342258"/>
              <a:ext cx="467498" cy="457200"/>
            </a:xfrm>
            <a:prstGeom prst="rect">
              <a:avLst/>
            </a:prstGeom>
          </p:spPr>
        </p:pic>
        <p:pic>
          <p:nvPicPr>
            <p:cNvPr id="6" name="You Tub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27001" y="5348675"/>
              <a:ext cx="457200" cy="457200"/>
            </a:xfrm>
            <a:prstGeom prst="rect">
              <a:avLst/>
            </a:prstGeom>
          </p:spPr>
        </p:pic>
        <p:pic>
          <p:nvPicPr>
            <p:cNvPr id="7" name="Facebook"/>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32698" y="5342258"/>
              <a:ext cx="457200" cy="457200"/>
            </a:xfrm>
            <a:prstGeom prst="rect">
              <a:avLst/>
            </a:prstGeom>
          </p:spPr>
        </p:pic>
      </p:grpSp>
      <p:sp>
        <p:nvSpPr>
          <p:cNvPr id="8" name="Website"/>
          <p:cNvSpPr txBox="1">
            <a:spLocks/>
          </p:cNvSpPr>
          <p:nvPr/>
        </p:nvSpPr>
        <p:spPr>
          <a:xfrm>
            <a:off x="2425012" y="5904175"/>
            <a:ext cx="2148581" cy="427153"/>
          </a:xfrm>
          <a:prstGeom prst="rect">
            <a:avLst/>
          </a:prstGeom>
          <a:noFill/>
          <a:ln>
            <a:solidFill>
              <a:srgbClr val="5690E2"/>
            </a:solidFill>
          </a:ln>
          <a:effectLst>
            <a:softEdge rad="0"/>
          </a:effectLst>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smtClean="0">
                <a:solidFill>
                  <a:srgbClr val="5690E2"/>
                </a:solidFill>
                <a:latin typeface="Gisha" panose="020B0502040204020203" pitchFamily="34" charset="-79"/>
                <a:cs typeface="Gisha" panose="020B0502040204020203" pitchFamily="34" charset="-79"/>
                <a:hlinkClick r:id="rId5"/>
              </a:rPr>
              <a:t>dhhs.ne.gov</a:t>
            </a:r>
            <a:endParaRPr lang="en-US" sz="2400" b="1" dirty="0">
              <a:solidFill>
                <a:srgbClr val="5690E2"/>
              </a:solidFill>
              <a:latin typeface="Gisha" panose="020B0502040204020203" pitchFamily="34" charset="-79"/>
              <a:cs typeface="Gisha" panose="020B0502040204020203" pitchFamily="34" charset="-79"/>
            </a:endParaRPr>
          </a:p>
        </p:txBody>
      </p:sp>
      <p:sp>
        <p:nvSpPr>
          <p:cNvPr id="11" name="Page Subhead Bold"/>
          <p:cNvSpPr>
            <a:spLocks noGrp="1"/>
          </p:cNvSpPr>
          <p:nvPr>
            <p:ph type="body" sz="quarter" idx="12" hasCustomPrompt="1"/>
          </p:nvPr>
        </p:nvSpPr>
        <p:spPr>
          <a:xfrm>
            <a:off x="838200" y="2240666"/>
            <a:ext cx="10478729" cy="469563"/>
          </a:xfrm>
          <a:prstGeom prst="rect">
            <a:avLst/>
          </a:prstGeom>
          <a:solidFill>
            <a:srgbClr val="0036C9"/>
          </a:solidFill>
          <a:effectLst>
            <a:innerShdw blurRad="63500" dist="50800" dir="13500000">
              <a:prstClr val="black">
                <a:alpha val="50000"/>
              </a:prstClr>
            </a:innerShdw>
          </a:effectLst>
        </p:spPr>
        <p:txBody>
          <a:bodyPr/>
          <a:lstStyle>
            <a:lvl1pPr marL="0" indent="0" algn="ctr">
              <a:buClr>
                <a:srgbClr val="0036C9"/>
              </a:buClr>
              <a:buFont typeface="Wingdings 3" panose="05040102010807070707" pitchFamily="18" charset="2"/>
              <a:buNone/>
              <a:defRPr sz="2800" b="1" baseline="0">
                <a:solidFill>
                  <a:schemeClr val="bg1"/>
                </a:solidFill>
              </a:defRPr>
            </a:lvl1pPr>
          </a:lstStyle>
          <a:p>
            <a:pPr lvl="0"/>
            <a:r>
              <a:rPr lang="en-US" dirty="0" smtClean="0"/>
              <a:t>Click to edit Contact Name</a:t>
            </a:r>
          </a:p>
        </p:txBody>
      </p:sp>
      <p:sp>
        <p:nvSpPr>
          <p:cNvPr id="13" name="Bulleted Text"/>
          <p:cNvSpPr>
            <a:spLocks noGrp="1"/>
          </p:cNvSpPr>
          <p:nvPr>
            <p:ph type="body" sz="quarter" idx="13" hasCustomPrompt="1"/>
          </p:nvPr>
        </p:nvSpPr>
        <p:spPr>
          <a:xfrm>
            <a:off x="840085" y="4628162"/>
            <a:ext cx="10478729" cy="846210"/>
          </a:xfrm>
          <a:prstGeom prst="rect">
            <a:avLst/>
          </a:prstGeom>
        </p:spPr>
        <p:txBody>
          <a:bodyPr/>
          <a:lstStyle>
            <a:lvl1pPr marL="0" indent="0" algn="ctr">
              <a:buClr>
                <a:srgbClr val="0036C9"/>
              </a:buClr>
              <a:buFontTx/>
              <a:buNone/>
              <a:tabLst>
                <a:tab pos="182880" algn="l"/>
              </a:tabLst>
              <a:defRPr sz="1200" baseline="0">
                <a:solidFill>
                  <a:schemeClr val="tx1"/>
                </a:solidFill>
                <a:latin typeface="+mn-lt"/>
              </a:defRPr>
            </a:lvl1pPr>
            <a:lvl2pPr defTabSz="1828800">
              <a:defRPr/>
            </a:lvl2pPr>
            <a:lvl4pPr marL="1097280" indent="0">
              <a:spcBef>
                <a:spcPts val="1000"/>
              </a:spcBef>
              <a:buClr>
                <a:schemeClr val="accent1"/>
              </a:buClr>
              <a:buFontTx/>
              <a:buNone/>
              <a:defRPr/>
            </a:lvl4pPr>
          </a:lstStyle>
          <a:p>
            <a:pPr lvl="0"/>
            <a:r>
              <a:rPr lang="en-US" dirty="0" smtClean="0"/>
              <a:t>Click to add additional text</a:t>
            </a:r>
          </a:p>
        </p:txBody>
      </p:sp>
      <p:sp>
        <p:nvSpPr>
          <p:cNvPr id="14" name="Bulleted Text"/>
          <p:cNvSpPr>
            <a:spLocks noGrp="1"/>
          </p:cNvSpPr>
          <p:nvPr>
            <p:ph type="body" sz="quarter" idx="14" hasCustomPrompt="1"/>
          </p:nvPr>
        </p:nvSpPr>
        <p:spPr>
          <a:xfrm>
            <a:off x="846764" y="3783044"/>
            <a:ext cx="10478729" cy="405055"/>
          </a:xfrm>
          <a:prstGeom prst="rect">
            <a:avLst/>
          </a:prstGeom>
        </p:spPr>
        <p:txBody>
          <a:bodyPr/>
          <a:lstStyle>
            <a:lvl1pPr marL="0" indent="0" algn="ctr">
              <a:buClr>
                <a:srgbClr val="0036C9"/>
              </a:buClr>
              <a:buFontTx/>
              <a:buNone/>
              <a:tabLst>
                <a:tab pos="182880" algn="l"/>
              </a:tabLst>
              <a:defRPr sz="1600" b="0" baseline="0">
                <a:solidFill>
                  <a:schemeClr val="tx1"/>
                </a:solidFill>
                <a:latin typeface="+mn-lt"/>
              </a:defRPr>
            </a:lvl1pPr>
            <a:lvl2pPr defTabSz="1828800">
              <a:defRPr/>
            </a:lvl2pPr>
            <a:lvl4pPr marL="1097280" indent="0">
              <a:spcBef>
                <a:spcPts val="1000"/>
              </a:spcBef>
              <a:buClr>
                <a:schemeClr val="accent1"/>
              </a:buClr>
              <a:buFontTx/>
              <a:buNone/>
              <a:defRPr/>
            </a:lvl4pPr>
          </a:lstStyle>
          <a:p>
            <a:pPr lvl="0"/>
            <a:r>
              <a:rPr lang="en-US" dirty="0" smtClean="0">
                <a:solidFill>
                  <a:schemeClr val="accent2">
                    <a:lumMod val="50000"/>
                  </a:schemeClr>
                </a:solidFill>
                <a:hlinkClick r:id="rId6"/>
              </a:rPr>
              <a:t>First.Last@nebraska.gov</a:t>
            </a:r>
            <a:endParaRPr lang="en-US" dirty="0" smtClean="0"/>
          </a:p>
        </p:txBody>
      </p:sp>
      <p:sp>
        <p:nvSpPr>
          <p:cNvPr id="15" name="Bulleted Text"/>
          <p:cNvSpPr>
            <a:spLocks noGrp="1"/>
          </p:cNvSpPr>
          <p:nvPr>
            <p:ph type="body" sz="quarter" idx="15" hasCustomPrompt="1"/>
          </p:nvPr>
        </p:nvSpPr>
        <p:spPr>
          <a:xfrm>
            <a:off x="845054" y="4196489"/>
            <a:ext cx="10478729" cy="423284"/>
          </a:xfrm>
          <a:prstGeom prst="rect">
            <a:avLst/>
          </a:prstGeom>
        </p:spPr>
        <p:txBody>
          <a:bodyPr/>
          <a:lstStyle>
            <a:lvl1pPr marL="0" indent="0" algn="ctr">
              <a:buClr>
                <a:srgbClr val="0036C9"/>
              </a:buClr>
              <a:buFontTx/>
              <a:buNone/>
              <a:tabLst>
                <a:tab pos="182880" algn="l"/>
              </a:tabLst>
              <a:defRPr sz="1600" b="1" baseline="0">
                <a:solidFill>
                  <a:schemeClr val="tx1"/>
                </a:solidFill>
                <a:latin typeface="+mn-lt"/>
              </a:defRPr>
            </a:lvl1pPr>
            <a:lvl2pPr defTabSz="1828800">
              <a:defRPr/>
            </a:lvl2pPr>
            <a:lvl4pPr marL="1097280" indent="0">
              <a:spcBef>
                <a:spcPts val="1000"/>
              </a:spcBef>
              <a:buClr>
                <a:schemeClr val="accent1"/>
              </a:buClr>
              <a:buFontTx/>
              <a:buNone/>
              <a:defRPr/>
            </a:lvl4pPr>
          </a:lstStyle>
          <a:p>
            <a:pPr lvl="0"/>
            <a:r>
              <a:rPr lang="en-US" dirty="0" smtClean="0">
                <a:solidFill>
                  <a:schemeClr val="accent2">
                    <a:lumMod val="50000"/>
                  </a:schemeClr>
                </a:solidFill>
              </a:rPr>
              <a:t>000-000-0000</a:t>
            </a:r>
            <a:endParaRPr lang="en-US" dirty="0" smtClean="0"/>
          </a:p>
        </p:txBody>
      </p:sp>
      <p:sp>
        <p:nvSpPr>
          <p:cNvPr id="16" name="Website"/>
          <p:cNvSpPr txBox="1">
            <a:spLocks/>
          </p:cNvSpPr>
          <p:nvPr userDrawn="1"/>
        </p:nvSpPr>
        <p:spPr>
          <a:xfrm>
            <a:off x="2425012" y="5904176"/>
            <a:ext cx="2148581" cy="427153"/>
          </a:xfrm>
          <a:prstGeom prst="rect">
            <a:avLst/>
          </a:prstGeom>
          <a:noFill/>
          <a:ln>
            <a:solidFill>
              <a:srgbClr val="5690E2"/>
            </a:solidFill>
          </a:ln>
          <a:effectLst>
            <a:softEdge rad="0"/>
          </a:effectLst>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smtClean="0">
                <a:solidFill>
                  <a:srgbClr val="5690E2"/>
                </a:solidFill>
                <a:latin typeface="Gisha" panose="020B0502040204020203" pitchFamily="34" charset="-79"/>
                <a:cs typeface="Gisha" panose="020B0502040204020203" pitchFamily="34" charset="-79"/>
                <a:hlinkClick r:id="rId5"/>
              </a:rPr>
              <a:t>dhhs.ne.gov</a:t>
            </a:r>
            <a:endParaRPr lang="en-US" sz="2400" b="1" dirty="0">
              <a:solidFill>
                <a:srgbClr val="5690E2"/>
              </a:solidFill>
              <a:latin typeface="Gisha" panose="020B0502040204020203" pitchFamily="34" charset="-79"/>
              <a:cs typeface="Gisha" panose="020B0502040204020203" pitchFamily="34" charset="-79"/>
            </a:endParaRPr>
          </a:p>
        </p:txBody>
      </p:sp>
      <p:sp>
        <p:nvSpPr>
          <p:cNvPr id="18" name="Website"/>
          <p:cNvSpPr txBox="1">
            <a:spLocks/>
          </p:cNvSpPr>
          <p:nvPr userDrawn="1"/>
        </p:nvSpPr>
        <p:spPr>
          <a:xfrm>
            <a:off x="5012550" y="5934997"/>
            <a:ext cx="2148581" cy="438851"/>
          </a:xfrm>
          <a:prstGeom prst="rect">
            <a:avLst/>
          </a:prstGeom>
          <a:noFill/>
          <a:ln>
            <a:noFill/>
          </a:ln>
          <a:effectLst>
            <a:softEdge rad="0"/>
          </a:effectLst>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200"/>
              </a:lnSpc>
            </a:pPr>
            <a:r>
              <a:rPr lang="en-US" sz="1400" b="1" dirty="0" smtClean="0">
                <a:solidFill>
                  <a:srgbClr val="0046AD"/>
                </a:solidFill>
                <a:latin typeface="Gisha" panose="020B0502040204020203" pitchFamily="34" charset="-79"/>
                <a:cs typeface="Gisha" panose="020B0502040204020203" pitchFamily="34" charset="-79"/>
              </a:rPr>
              <a:t>DHHS Helpline:</a:t>
            </a:r>
          </a:p>
          <a:p>
            <a:pPr>
              <a:lnSpc>
                <a:spcPts val="1200"/>
              </a:lnSpc>
            </a:pPr>
            <a:r>
              <a:rPr lang="en-US" sz="1050" b="0" dirty="0" smtClean="0">
                <a:solidFill>
                  <a:srgbClr val="5690E2"/>
                </a:solidFill>
                <a:latin typeface="Gisha" panose="020B0502040204020203" pitchFamily="34" charset="-79"/>
                <a:cs typeface="Gisha" panose="020B0502040204020203" pitchFamily="34" charset="-79"/>
              </a:rPr>
              <a:t>800-254-4202</a:t>
            </a:r>
          </a:p>
          <a:p>
            <a:pPr>
              <a:lnSpc>
                <a:spcPts val="1200"/>
              </a:lnSpc>
            </a:pPr>
            <a:r>
              <a:rPr lang="en-US" sz="1050" b="0" dirty="0" smtClean="0">
                <a:solidFill>
                  <a:srgbClr val="5690E2"/>
                </a:solidFill>
                <a:latin typeface="Gisha" panose="020B0502040204020203" pitchFamily="34" charset="-79"/>
                <a:cs typeface="Gisha" panose="020B0502040204020203" pitchFamily="34" charset="-79"/>
              </a:rPr>
              <a:t>DHHS.helpline@Nebraska.gov</a:t>
            </a:r>
          </a:p>
        </p:txBody>
      </p:sp>
    </p:spTree>
    <p:extLst>
      <p:ext uri="{BB962C8B-B14F-4D97-AF65-F5344CB8AC3E}">
        <p14:creationId xmlns:p14="http://schemas.microsoft.com/office/powerpoint/2010/main" val="1385640516"/>
      </p:ext>
    </p:extLst>
  </p:cSld>
  <p:clrMapOvr>
    <a:masterClrMapping/>
  </p:clrMapOvr>
  <mc:AlternateContent xmlns:mc="http://schemas.openxmlformats.org/markup-compatibility/2006" xmlns:p14="http://schemas.microsoft.com/office/powerpoint/2010/main">
    <mc:Choice Requires="p14">
      <p:transition p14:dur="0" advClick="0" advTm="10000"/>
    </mc:Choice>
    <mc:Fallback xmlns="">
      <p:transition advClick="0" advTm="1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w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4">
                <a:lumMod val="20000"/>
                <a:lumOff val="80000"/>
              </a:schemeClr>
            </a:gs>
            <a:gs pos="17000">
              <a:schemeClr val="bg1">
                <a:lumMod val="41000"/>
                <a:lumOff val="59000"/>
              </a:schemeClr>
            </a:gs>
            <a:gs pos="100000">
              <a:schemeClr val="bg1"/>
            </a:gs>
          </a:gsLst>
          <a:lin ang="5400000" scaled="1"/>
          <a:tileRect/>
        </a:gradFill>
        <a:effectLst/>
      </p:bgPr>
    </p:bg>
    <p:spTree>
      <p:nvGrpSpPr>
        <p:cNvPr id="1" name=""/>
        <p:cNvGrpSpPr/>
        <p:nvPr/>
      </p:nvGrpSpPr>
      <p:grpSpPr>
        <a:xfrm>
          <a:off x="0" y="0"/>
          <a:ext cx="0" cy="0"/>
          <a:chOff x="0" y="0"/>
          <a:chExt cx="0" cy="0"/>
        </a:xfrm>
      </p:grpSpPr>
      <p:pic>
        <p:nvPicPr>
          <p:cNvPr id="7" name="Background Swoosh"/>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3870561"/>
            <a:ext cx="12192000" cy="2993135"/>
          </a:xfrm>
          <a:prstGeom prst="rect">
            <a:avLst/>
          </a:prstGeom>
          <a:noFill/>
        </p:spPr>
      </p:pic>
      <p:pic>
        <p:nvPicPr>
          <p:cNvPr id="8" name="DHHS logo"/>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727339" y="5485296"/>
            <a:ext cx="1692477" cy="862204"/>
          </a:xfrm>
          <a:prstGeom prst="rect">
            <a:avLst/>
          </a:prstGeom>
          <a:ln>
            <a:noFill/>
          </a:ln>
          <a:effectLst/>
        </p:spPr>
      </p:pic>
      <p:sp>
        <p:nvSpPr>
          <p:cNvPr id="9" name="Theme"/>
          <p:cNvSpPr>
            <a:spLocks noGrp="1"/>
          </p:cNvSpPr>
          <p:nvPr>
            <p:ph type="ftr" sz="quarter" idx="3"/>
          </p:nvPr>
        </p:nvSpPr>
        <p:spPr>
          <a:xfrm>
            <a:off x="8955157" y="6407134"/>
            <a:ext cx="3236843" cy="365125"/>
          </a:xfrm>
          <a:prstGeom prst="rect">
            <a:avLst/>
          </a:prstGeom>
          <a:noFill/>
          <a:effectLst>
            <a:softEdge rad="0"/>
          </a:effectLst>
        </p:spPr>
        <p:txBody>
          <a:bodyPr/>
          <a:lstStyle/>
          <a:p>
            <a:pPr lvl="0"/>
            <a:r>
              <a:rPr lang="en-US" sz="1800" dirty="0" smtClean="0">
                <a:solidFill>
                  <a:srgbClr val="0036C9"/>
                </a:solidFill>
                <a:latin typeface="Bradley Hand ITC" panose="03070402050302030203" pitchFamily="66" charset="0"/>
              </a:rPr>
              <a:t>Helping People Live Better Lives</a:t>
            </a:r>
            <a:endParaRPr lang="en-US" sz="1800" dirty="0">
              <a:solidFill>
                <a:srgbClr val="0036C9"/>
              </a:solidFill>
              <a:latin typeface="Bradley Hand ITC" panose="03070402050302030203" pitchFamily="66" charset="0"/>
            </a:endParaRPr>
          </a:p>
        </p:txBody>
      </p:sp>
    </p:spTree>
    <p:extLst>
      <p:ext uri="{BB962C8B-B14F-4D97-AF65-F5344CB8AC3E}">
        <p14:creationId xmlns:p14="http://schemas.microsoft.com/office/powerpoint/2010/main" val="3068267793"/>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49" r:id="rId7"/>
    <p:sldLayoutId id="2147483757" r:id="rId8"/>
    <p:sldLayoutId id="2147483758" r:id="rId9"/>
  </p:sldLayoutIdLst>
  <mc:AlternateContent xmlns:mc="http://schemas.openxmlformats.org/markup-compatibility/2006" xmlns:p14="http://schemas.microsoft.com/office/powerpoint/2010/main">
    <mc:Choice Requires="p14">
      <p:transition p14:dur="0" advClick="0" advTm="10000"/>
    </mc:Choice>
    <mc:Fallback xmlns="">
      <p:transition advClick="0" advTm="10000"/>
    </mc:Fallback>
  </mc:AlternateContent>
  <p:timing>
    <p:tnLst>
      <p:par>
        <p:cTn id="1" dur="indefinite" restart="never" nodeType="tmRoot"/>
      </p:par>
    </p:tnLst>
  </p:timing>
  <p:hf sldNum="0" hdr="0" dt="0"/>
  <p:txStyles>
    <p:titleStyle>
      <a:lvl1pPr algn="ctr" defTabSz="914400" rtl="0" eaLnBrk="1" latinLnBrk="0" hangingPunct="1">
        <a:lnSpc>
          <a:spcPct val="90000"/>
        </a:lnSpc>
        <a:spcBef>
          <a:spcPct val="0"/>
        </a:spcBef>
        <a:buNone/>
        <a:defRPr sz="4900" kern="1200" baseline="0">
          <a:ln>
            <a:noFill/>
          </a:ln>
          <a:solidFill>
            <a:srgbClr val="5690E2"/>
          </a:solidFill>
          <a:latin typeface="+mj-lt"/>
          <a:ea typeface="+mj-ea"/>
          <a:cs typeface="+mj-cs"/>
        </a:defRPr>
      </a:lvl1pPr>
    </p:titleStyle>
    <p:bodyStyle>
      <a:lvl1pPr marL="0" indent="0" algn="ctr" defTabSz="914400" rtl="0" eaLnBrk="1" latinLnBrk="0" hangingPunct="1">
        <a:lnSpc>
          <a:spcPct val="100000"/>
        </a:lnSpc>
        <a:spcBef>
          <a:spcPts val="1000"/>
        </a:spcBef>
        <a:buFont typeface="Arial" panose="020B0604020202020204" pitchFamily="34" charset="0"/>
        <a:buNone/>
        <a:defRPr sz="3200" kern="1200" baseline="0">
          <a:solidFill>
            <a:srgbClr val="0036C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http://dhhswebsiteauthoring/developmental_disabilities/Documents/DD-PUB-7.pdf" TargetMode="External"/><Relationship Id="rId2" Type="http://schemas.openxmlformats.org/officeDocument/2006/relationships/hyperlink" Target="http://readysetgo.site.esu9.org/" TargetMode="External"/><Relationship Id="rId1" Type="http://schemas.openxmlformats.org/officeDocument/2006/relationships/slideLayout" Target="../slideLayouts/slideLayout2.xml"/><Relationship Id="rId5" Type="http://schemas.openxmlformats.org/officeDocument/2006/relationships/hyperlink" Target="mailto:info@pti-nebraska.org" TargetMode="External"/><Relationship Id="rId4" Type="http://schemas.openxmlformats.org/officeDocument/2006/relationships/hyperlink" Target="http://dhhs.ne.gov/medicaid/MedicaidWaiverInitiative/Pages/Home.aspx"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mailto:Lori.Harder@Nebraska.gov" TargetMode="External"/><Relationship Id="rId2" Type="http://schemas.openxmlformats.org/officeDocument/2006/relationships/hyperlink" Target="mailto:Courtney.Miller@Nebraska.gov" TargetMode="External"/><Relationship Id="rId1" Type="http://schemas.openxmlformats.org/officeDocument/2006/relationships/slideLayout" Target="../slideLayouts/slideLayout9.xml"/><Relationship Id="rId6" Type="http://schemas.openxmlformats.org/officeDocument/2006/relationships/hyperlink" Target="mailto:Angie.Ludemann@Nebraska.gov" TargetMode="External"/><Relationship Id="rId5" Type="http://schemas.openxmlformats.org/officeDocument/2006/relationships/hyperlink" Target="mailto:Megan.Gumbel@Nebraska.gov" TargetMode="External"/><Relationship Id="rId4" Type="http://schemas.openxmlformats.org/officeDocument/2006/relationships/hyperlink" Target="mailto:Tony.Green@Nebraska.gov"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nebraskalegislature.gov/laws/statutes.php?statute=83-1205"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lvl="0"/>
            <a:r>
              <a:rPr lang="en-US" sz="1800" dirty="0" smtClean="0">
                <a:solidFill>
                  <a:srgbClr val="0036C9"/>
                </a:solidFill>
                <a:latin typeface="Bradley Hand ITC" panose="03070402050302030203" pitchFamily="66" charset="0"/>
              </a:rPr>
              <a:t>Helping People Live Better Lives</a:t>
            </a:r>
            <a:endParaRPr lang="en-US" sz="1800" dirty="0">
              <a:solidFill>
                <a:srgbClr val="0036C9"/>
              </a:solidFill>
              <a:latin typeface="Bradley Hand ITC" panose="03070402050302030203" pitchFamily="66" charset="0"/>
            </a:endParaRPr>
          </a:p>
        </p:txBody>
      </p:sp>
      <p:sp>
        <p:nvSpPr>
          <p:cNvPr id="8" name="Text Placeholder 7"/>
          <p:cNvSpPr>
            <a:spLocks noGrp="1"/>
          </p:cNvSpPr>
          <p:nvPr>
            <p:ph type="body" sz="quarter" idx="11"/>
          </p:nvPr>
        </p:nvSpPr>
        <p:spPr/>
        <p:txBody>
          <a:bodyPr/>
          <a:lstStyle/>
          <a:p>
            <a:r>
              <a:rPr lang="en-US" dirty="0" smtClean="0">
                <a:solidFill>
                  <a:srgbClr val="FF0000"/>
                </a:solidFill>
              </a:rPr>
              <a:t>Amy </a:t>
            </a:r>
            <a:r>
              <a:rPr lang="en-US" dirty="0" smtClean="0">
                <a:solidFill>
                  <a:srgbClr val="FF0000"/>
                </a:solidFill>
              </a:rPr>
              <a:t>Nutter, Service District Administrator District 1</a:t>
            </a:r>
          </a:p>
          <a:p>
            <a:r>
              <a:rPr lang="en-US" dirty="0" smtClean="0">
                <a:solidFill>
                  <a:srgbClr val="FF0000"/>
                </a:solidFill>
              </a:rPr>
              <a:t>Kelly Mand, Service Coordinator Supervisor</a:t>
            </a:r>
          </a:p>
          <a:p>
            <a:r>
              <a:rPr lang="en-US" dirty="0" smtClean="0">
                <a:solidFill>
                  <a:srgbClr val="FF0000"/>
                </a:solidFill>
              </a:rPr>
              <a:t>Tricia Stone, Service Coordinator Supervisor</a:t>
            </a:r>
            <a:endParaRPr lang="en-US" dirty="0" smtClean="0">
              <a:solidFill>
                <a:srgbClr val="FF0000"/>
              </a:solidFill>
            </a:endParaRPr>
          </a:p>
          <a:p>
            <a:r>
              <a:rPr lang="en-US" dirty="0" smtClean="0">
                <a:solidFill>
                  <a:srgbClr val="FF0000"/>
                </a:solidFill>
              </a:rPr>
              <a:t>August </a:t>
            </a:r>
            <a:r>
              <a:rPr lang="en-US" dirty="0" smtClean="0">
                <a:solidFill>
                  <a:srgbClr val="FF0000"/>
                </a:solidFill>
              </a:rPr>
              <a:t>30, 2016</a:t>
            </a:r>
            <a:endParaRPr lang="en-US" dirty="0">
              <a:solidFill>
                <a:srgbClr val="FF0000"/>
              </a:solidFill>
            </a:endParaRPr>
          </a:p>
        </p:txBody>
      </p:sp>
      <p:sp>
        <p:nvSpPr>
          <p:cNvPr id="7" name="Title 6"/>
          <p:cNvSpPr>
            <a:spLocks noGrp="1"/>
          </p:cNvSpPr>
          <p:nvPr>
            <p:ph type="title"/>
          </p:nvPr>
        </p:nvSpPr>
        <p:spPr/>
        <p:txBody>
          <a:bodyPr/>
          <a:lstStyle/>
          <a:p>
            <a:r>
              <a:rPr lang="en-US" dirty="0" smtClean="0"/>
              <a:t>Division of Developmental Disabilities</a:t>
            </a:r>
            <a:endParaRPr lang="en-US" dirty="0"/>
          </a:p>
        </p:txBody>
      </p:sp>
    </p:spTree>
    <p:extLst>
      <p:ext uri="{BB962C8B-B14F-4D97-AF65-F5344CB8AC3E}">
        <p14:creationId xmlns:p14="http://schemas.microsoft.com/office/powerpoint/2010/main" val="3899855236"/>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lvl="0"/>
            <a:r>
              <a:rPr lang="en-US" sz="1800" dirty="0" smtClean="0">
                <a:solidFill>
                  <a:srgbClr val="0036C9"/>
                </a:solidFill>
                <a:latin typeface="Bradley Hand ITC" panose="03070402050302030203" pitchFamily="66" charset="0"/>
              </a:rPr>
              <a:t>Helping People Live Better Lives</a:t>
            </a:r>
            <a:endParaRPr lang="en-US" sz="1800" dirty="0">
              <a:solidFill>
                <a:srgbClr val="0036C9"/>
              </a:solidFill>
              <a:latin typeface="Bradley Hand ITC" panose="03070402050302030203" pitchFamily="66" charset="0"/>
            </a:endParaRPr>
          </a:p>
        </p:txBody>
      </p:sp>
      <p:sp>
        <p:nvSpPr>
          <p:cNvPr id="3" name="Text Placeholder 2"/>
          <p:cNvSpPr>
            <a:spLocks noGrp="1"/>
          </p:cNvSpPr>
          <p:nvPr>
            <p:ph type="body" sz="quarter" idx="10"/>
          </p:nvPr>
        </p:nvSpPr>
        <p:spPr>
          <a:xfrm>
            <a:off x="373487" y="1142662"/>
            <a:ext cx="11552349" cy="5362559"/>
          </a:xfrm>
        </p:spPr>
        <p:txBody>
          <a:bodyPr/>
          <a:lstStyle/>
          <a:p>
            <a:pPr lvl="0"/>
            <a:r>
              <a:rPr lang="en-US" sz="1600" dirty="0"/>
              <a:t>Lack of documentation causing a delay in or inability to make a decision:</a:t>
            </a:r>
          </a:p>
          <a:p>
            <a:pPr lvl="1"/>
            <a:r>
              <a:rPr lang="en-US" sz="1600" dirty="0"/>
              <a:t>No school records</a:t>
            </a:r>
            <a:r>
              <a:rPr lang="en-US" sz="1600" dirty="0" smtClean="0"/>
              <a:t>;</a:t>
            </a:r>
          </a:p>
          <a:p>
            <a:pPr lvl="1"/>
            <a:r>
              <a:rPr lang="en-US" sz="1600" dirty="0" smtClean="0"/>
              <a:t>No </a:t>
            </a:r>
            <a:r>
              <a:rPr lang="en-US" sz="1600" dirty="0"/>
              <a:t>psychological report(s) </a:t>
            </a:r>
          </a:p>
          <a:p>
            <a:pPr lvl="1"/>
            <a:r>
              <a:rPr lang="en-US" sz="1600" dirty="0"/>
              <a:t>No Medical Documentation of DD ( genetic reports or affirmation of DD)</a:t>
            </a:r>
          </a:p>
          <a:p>
            <a:pPr lvl="1"/>
            <a:r>
              <a:rPr lang="en-US" sz="1600" dirty="0"/>
              <a:t>No adaptive assessments</a:t>
            </a:r>
          </a:p>
          <a:p>
            <a:pPr lvl="1"/>
            <a:r>
              <a:rPr lang="en-US" sz="1600" dirty="0"/>
              <a:t>No diagnosis of ID </a:t>
            </a:r>
          </a:p>
          <a:p>
            <a:pPr lvl="1"/>
            <a:r>
              <a:rPr lang="en-US" sz="1600" dirty="0"/>
              <a:t>Records not available – (school records destroyed, doctors moved or retired, person from outside U.S</a:t>
            </a:r>
            <a:r>
              <a:rPr lang="en-US" sz="1600" dirty="0" smtClean="0"/>
              <a:t>. </a:t>
            </a:r>
            <a:r>
              <a:rPr lang="en-US" sz="1600" dirty="0"/>
              <a:t>)</a:t>
            </a:r>
          </a:p>
          <a:p>
            <a:pPr lvl="1"/>
            <a:r>
              <a:rPr lang="en-US" sz="1600" dirty="0"/>
              <a:t>Submission of irrelevant documentation and pure volume of records (dental records, well child checks, chiropractic records,   i.e.)</a:t>
            </a:r>
          </a:p>
          <a:p>
            <a:pPr lvl="1"/>
            <a:r>
              <a:rPr lang="en-US" sz="1600" dirty="0"/>
              <a:t>Resistance to completing assessment(s)</a:t>
            </a:r>
          </a:p>
          <a:p>
            <a:pPr lvl="1"/>
            <a:r>
              <a:rPr lang="en-US" sz="1600" dirty="0"/>
              <a:t>Sending consent forms etc. via secure mail (recipients </a:t>
            </a:r>
            <a:r>
              <a:rPr lang="en-US" sz="1600" dirty="0" smtClean="0"/>
              <a:t>have </a:t>
            </a:r>
            <a:r>
              <a:rPr lang="en-US" sz="1600" dirty="0"/>
              <a:t>difficulty opening DHHS secure mail – then a second form needs to be sent by U.S. mail</a:t>
            </a:r>
            <a:r>
              <a:rPr lang="en-US" sz="1600" dirty="0" smtClean="0"/>
              <a:t>.)</a:t>
            </a:r>
          </a:p>
          <a:p>
            <a:pPr lvl="1"/>
            <a:endParaRPr lang="en-US" sz="2000" dirty="0"/>
          </a:p>
          <a:p>
            <a:r>
              <a:rPr lang="en-US" sz="1600" dirty="0"/>
              <a:t>Lack of response by the Applicant causing a delay in making a decision:</a:t>
            </a:r>
          </a:p>
          <a:p>
            <a:pPr lvl="1"/>
            <a:r>
              <a:rPr lang="en-US" sz="1600" dirty="0"/>
              <a:t>Unsigned required forms</a:t>
            </a:r>
          </a:p>
          <a:p>
            <a:pPr lvl="1"/>
            <a:r>
              <a:rPr lang="en-US" sz="1600" dirty="0"/>
              <a:t>Language barriers</a:t>
            </a:r>
          </a:p>
          <a:p>
            <a:pPr lvl="1"/>
            <a:r>
              <a:rPr lang="en-US" sz="1600" dirty="0"/>
              <a:t>No contact from applicant – after DDD has attempted to reach</a:t>
            </a:r>
          </a:p>
          <a:p>
            <a:pPr lvl="1"/>
            <a:r>
              <a:rPr lang="en-US" sz="1600" dirty="0"/>
              <a:t>No understanding of or the lack of ability to gather the required documentation</a:t>
            </a:r>
          </a:p>
          <a:p>
            <a:pPr lvl="1"/>
            <a:endParaRPr lang="en-US" sz="2000" dirty="0"/>
          </a:p>
        </p:txBody>
      </p:sp>
      <p:sp>
        <p:nvSpPr>
          <p:cNvPr id="4" name="Title 3"/>
          <p:cNvSpPr>
            <a:spLocks noGrp="1"/>
          </p:cNvSpPr>
          <p:nvPr>
            <p:ph type="title"/>
          </p:nvPr>
        </p:nvSpPr>
        <p:spPr/>
        <p:txBody>
          <a:bodyPr/>
          <a:lstStyle/>
          <a:p>
            <a:r>
              <a:rPr lang="en-US" dirty="0" smtClean="0"/>
              <a:t>Barriers to Initial Eligibility</a:t>
            </a:r>
            <a:endParaRPr lang="en-US" dirty="0"/>
          </a:p>
        </p:txBody>
      </p:sp>
    </p:spTree>
    <p:extLst>
      <p:ext uri="{BB962C8B-B14F-4D97-AF65-F5344CB8AC3E}">
        <p14:creationId xmlns:p14="http://schemas.microsoft.com/office/powerpoint/2010/main" val="2468344653"/>
      </p:ext>
    </p:extLst>
  </p:cSld>
  <p:clrMapOvr>
    <a:masterClrMapping/>
  </p:clrMapOvr>
  <mc:AlternateContent xmlns:mc="http://schemas.openxmlformats.org/markup-compatibility/2006" xmlns:p14="http://schemas.microsoft.com/office/powerpoint/2010/main">
    <mc:Choice Requires="p14">
      <p:transition p14:dur="0" advClick="0" advTm="10000"/>
    </mc:Choice>
    <mc:Fallback xmlns="">
      <p:transition advClick="0" advTm="1000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lvl="0"/>
            <a:r>
              <a:rPr lang="en-US" sz="1800" smtClean="0">
                <a:solidFill>
                  <a:srgbClr val="0036C9"/>
                </a:solidFill>
                <a:latin typeface="Bradley Hand ITC" panose="03070402050302030203" pitchFamily="66" charset="0"/>
              </a:rPr>
              <a:t>Helping People Live Better Lives</a:t>
            </a:r>
            <a:endParaRPr lang="en-US" sz="1800" dirty="0">
              <a:solidFill>
                <a:srgbClr val="0036C9"/>
              </a:solidFill>
              <a:latin typeface="Bradley Hand ITC" panose="03070402050302030203" pitchFamily="66" charset="0"/>
            </a:endParaRPr>
          </a:p>
        </p:txBody>
      </p:sp>
      <p:sp>
        <p:nvSpPr>
          <p:cNvPr id="3" name="Text Placeholder 2"/>
          <p:cNvSpPr>
            <a:spLocks noGrp="1"/>
          </p:cNvSpPr>
          <p:nvPr>
            <p:ph type="body" sz="quarter" idx="10"/>
          </p:nvPr>
        </p:nvSpPr>
        <p:spPr/>
        <p:txBody>
          <a:bodyPr/>
          <a:lstStyle/>
          <a:p>
            <a:pPr lvl="0"/>
            <a:r>
              <a:rPr lang="en-US" sz="2800" dirty="0"/>
              <a:t>Misunderstanding by applicant of DD Services. The applicant believes that they are applying for:</a:t>
            </a:r>
          </a:p>
          <a:p>
            <a:pPr lvl="0"/>
            <a:endParaRPr lang="en-US" sz="800" dirty="0"/>
          </a:p>
          <a:p>
            <a:pPr lvl="1"/>
            <a:r>
              <a:rPr lang="en-US" sz="2800" dirty="0"/>
              <a:t>SSI benefits</a:t>
            </a:r>
          </a:p>
          <a:p>
            <a:pPr lvl="1"/>
            <a:r>
              <a:rPr lang="en-US" sz="2800" dirty="0"/>
              <a:t>Medicaid</a:t>
            </a:r>
          </a:p>
          <a:p>
            <a:pPr lvl="1"/>
            <a:r>
              <a:rPr lang="en-US" sz="2800" dirty="0"/>
              <a:t>Financial </a:t>
            </a:r>
            <a:r>
              <a:rPr lang="en-US" sz="2800" dirty="0" smtClean="0"/>
              <a:t>assistance</a:t>
            </a:r>
            <a:endParaRPr lang="en-US" sz="2800" dirty="0"/>
          </a:p>
          <a:p>
            <a:pPr lvl="1"/>
            <a:r>
              <a:rPr lang="en-US" sz="2800" dirty="0"/>
              <a:t>Crisis services</a:t>
            </a:r>
          </a:p>
          <a:p>
            <a:pPr lvl="1"/>
            <a:r>
              <a:rPr lang="en-US" sz="2800" dirty="0"/>
              <a:t>Behavioral </a:t>
            </a:r>
            <a:r>
              <a:rPr lang="en-US" sz="2800" dirty="0" smtClean="0"/>
              <a:t>health services</a:t>
            </a:r>
            <a:endParaRPr lang="en-US" sz="2800" dirty="0"/>
          </a:p>
          <a:p>
            <a:pPr lvl="1"/>
            <a:r>
              <a:rPr lang="en-US" sz="2800" dirty="0"/>
              <a:t>Day </a:t>
            </a:r>
            <a:r>
              <a:rPr lang="en-US" sz="2800" dirty="0" smtClean="0"/>
              <a:t>care </a:t>
            </a:r>
            <a:r>
              <a:rPr lang="en-US" sz="2800" dirty="0"/>
              <a:t>or </a:t>
            </a:r>
            <a:r>
              <a:rPr lang="en-US" sz="2800" dirty="0" smtClean="0"/>
              <a:t>respite services</a:t>
            </a:r>
            <a:endParaRPr lang="en-US" sz="2800" dirty="0"/>
          </a:p>
          <a:p>
            <a:pPr lvl="1"/>
            <a:r>
              <a:rPr lang="en-US" sz="2800" dirty="0"/>
              <a:t>Medicaid Aged &amp; Disabled Waiver services</a:t>
            </a:r>
          </a:p>
          <a:p>
            <a:pPr lvl="1"/>
            <a:r>
              <a:rPr lang="en-US" sz="2800" dirty="0"/>
              <a:t>Housing assistance</a:t>
            </a:r>
          </a:p>
          <a:p>
            <a:endParaRPr lang="en-US" dirty="0"/>
          </a:p>
        </p:txBody>
      </p:sp>
      <p:sp>
        <p:nvSpPr>
          <p:cNvPr id="4" name="Title 3"/>
          <p:cNvSpPr>
            <a:spLocks noGrp="1"/>
          </p:cNvSpPr>
          <p:nvPr>
            <p:ph type="title"/>
          </p:nvPr>
        </p:nvSpPr>
        <p:spPr/>
        <p:txBody>
          <a:bodyPr/>
          <a:lstStyle/>
          <a:p>
            <a:r>
              <a:rPr lang="en-US" dirty="0" smtClean="0"/>
              <a:t>Barriers to Initial Eligibility Continued…</a:t>
            </a:r>
            <a:endParaRPr lang="en-US" dirty="0"/>
          </a:p>
        </p:txBody>
      </p:sp>
    </p:spTree>
    <p:extLst>
      <p:ext uri="{BB962C8B-B14F-4D97-AF65-F5344CB8AC3E}">
        <p14:creationId xmlns:p14="http://schemas.microsoft.com/office/powerpoint/2010/main" val="46049600"/>
      </p:ext>
    </p:extLst>
  </p:cSld>
  <p:clrMapOvr>
    <a:masterClrMapping/>
  </p:clrMapOvr>
  <mc:AlternateContent xmlns:mc="http://schemas.openxmlformats.org/markup-compatibility/2006" xmlns:p14="http://schemas.microsoft.com/office/powerpoint/2010/main">
    <mc:Choice Requires="p14">
      <p:transition p14:dur="0" advClick="0" advTm="10000"/>
    </mc:Choice>
    <mc:Fallback xmlns="">
      <p:transition advClick="0" advTm="10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lvl="0"/>
            <a:r>
              <a:rPr lang="en-US" sz="1800" dirty="0" smtClean="0">
                <a:solidFill>
                  <a:srgbClr val="0036C9"/>
                </a:solidFill>
                <a:latin typeface="Bradley Hand ITC" panose="03070402050302030203" pitchFamily="66" charset="0"/>
              </a:rPr>
              <a:t>Helping People Live Better Lives</a:t>
            </a:r>
            <a:endParaRPr lang="en-US" sz="1800" dirty="0">
              <a:solidFill>
                <a:srgbClr val="0036C9"/>
              </a:solidFill>
              <a:latin typeface="Bradley Hand ITC" panose="03070402050302030203" pitchFamily="66" charset="0"/>
            </a:endParaRPr>
          </a:p>
        </p:txBody>
      </p:sp>
      <p:sp>
        <p:nvSpPr>
          <p:cNvPr id="3" name="Text Placeholder 2"/>
          <p:cNvSpPr>
            <a:spLocks noGrp="1"/>
          </p:cNvSpPr>
          <p:nvPr>
            <p:ph type="body" sz="quarter" idx="10"/>
          </p:nvPr>
        </p:nvSpPr>
        <p:spPr/>
        <p:txBody>
          <a:bodyPr/>
          <a:lstStyle/>
          <a:p>
            <a:r>
              <a:rPr lang="en-US" dirty="0"/>
              <a:t>Notice of Decision (NOD) sent to individual or their </a:t>
            </a:r>
            <a:r>
              <a:rPr lang="en-US" dirty="0" smtClean="0"/>
              <a:t>guardian. </a:t>
            </a:r>
          </a:p>
          <a:p>
            <a:r>
              <a:rPr lang="en-US" dirty="0" smtClean="0"/>
              <a:t>If an individual is determined “Not Eligible” they have the following rights:</a:t>
            </a:r>
            <a:endParaRPr lang="en-US" dirty="0"/>
          </a:p>
          <a:p>
            <a:r>
              <a:rPr lang="en-US" dirty="0"/>
              <a:t>Due process rights and Request for Informal Dispute Resolution (IDR) and/or Appeal hearing attached to NOD</a:t>
            </a:r>
          </a:p>
          <a:p>
            <a:r>
              <a:rPr lang="en-US" dirty="0"/>
              <a:t>90 days to request an IDR and/or appeal </a:t>
            </a:r>
            <a:r>
              <a:rPr lang="en-US" dirty="0" smtClean="0"/>
              <a:t>hearing</a:t>
            </a:r>
          </a:p>
          <a:p>
            <a:pPr marL="342900" indent="-342900">
              <a:buFont typeface="Arial" panose="020B0604020202020204" pitchFamily="34" charset="0"/>
              <a:buChar char="•"/>
            </a:pPr>
            <a:r>
              <a:rPr lang="en-US" dirty="0" smtClean="0"/>
              <a:t>All requests are reviewed by a Community Coordination Specialist or a supervisor to ensure compliance with regulations, policies and operational guidelines.</a:t>
            </a:r>
            <a:endParaRPr lang="en-US" dirty="0"/>
          </a:p>
          <a:p>
            <a:pPr marL="342900" indent="-342900">
              <a:buFont typeface="Arial" panose="020B0604020202020204" pitchFamily="34" charset="0"/>
              <a:buChar char="•"/>
            </a:pPr>
            <a:r>
              <a:rPr lang="en-US" dirty="0" smtClean="0"/>
              <a:t>Community-Based Services Deputy Director or designee review IDR information to affirm or reserve original decision.</a:t>
            </a:r>
            <a:endParaRPr lang="en-US" dirty="0"/>
          </a:p>
          <a:p>
            <a:pPr marL="342900" indent="-342900">
              <a:buFont typeface="Arial" panose="020B0604020202020204" pitchFamily="34" charset="0"/>
              <a:buChar char="•"/>
            </a:pPr>
            <a:r>
              <a:rPr lang="en-US" dirty="0" smtClean="0"/>
              <a:t>DD </a:t>
            </a:r>
            <a:r>
              <a:rPr lang="en-US" dirty="0"/>
              <a:t>attorney represents DDD at appeal hearings</a:t>
            </a:r>
          </a:p>
          <a:p>
            <a:pPr lvl="2"/>
            <a:r>
              <a:rPr lang="en-US" sz="2100" dirty="0"/>
              <a:t>Hearing officer presents record to DDD </a:t>
            </a:r>
            <a:r>
              <a:rPr lang="en-US" sz="2100" dirty="0" smtClean="0"/>
              <a:t>Director </a:t>
            </a:r>
            <a:r>
              <a:rPr lang="en-US" sz="2100" dirty="0"/>
              <a:t>Courtney Miller </a:t>
            </a:r>
            <a:endParaRPr lang="en-US" sz="2100" dirty="0" smtClean="0"/>
          </a:p>
          <a:p>
            <a:pPr marL="914400" lvl="2" indent="0">
              <a:buNone/>
            </a:pPr>
            <a:r>
              <a:rPr lang="en-US" sz="2100" dirty="0" smtClean="0"/>
              <a:t>for </a:t>
            </a:r>
            <a:r>
              <a:rPr lang="en-US" sz="2100" dirty="0"/>
              <a:t>affirmation or reversal of original </a:t>
            </a:r>
            <a:r>
              <a:rPr lang="en-US" sz="2100" dirty="0" smtClean="0"/>
              <a:t>decision.</a:t>
            </a:r>
            <a:endParaRPr lang="en-US" dirty="0"/>
          </a:p>
        </p:txBody>
      </p:sp>
      <p:sp>
        <p:nvSpPr>
          <p:cNvPr id="4" name="Title 3"/>
          <p:cNvSpPr>
            <a:spLocks noGrp="1"/>
          </p:cNvSpPr>
          <p:nvPr>
            <p:ph type="title"/>
          </p:nvPr>
        </p:nvSpPr>
        <p:spPr/>
        <p:txBody>
          <a:bodyPr/>
          <a:lstStyle/>
          <a:p>
            <a:r>
              <a:rPr lang="en-US" dirty="0" smtClean="0"/>
              <a:t>Not DD Eligible:</a:t>
            </a:r>
            <a:endParaRPr lang="en-US" dirty="0"/>
          </a:p>
        </p:txBody>
      </p:sp>
    </p:spTree>
    <p:extLst>
      <p:ext uri="{BB962C8B-B14F-4D97-AF65-F5344CB8AC3E}">
        <p14:creationId xmlns:p14="http://schemas.microsoft.com/office/powerpoint/2010/main" val="531357906"/>
      </p:ext>
    </p:extLst>
  </p:cSld>
  <p:clrMapOvr>
    <a:masterClrMapping/>
  </p:clrMapOvr>
  <mc:AlternateContent xmlns:mc="http://schemas.openxmlformats.org/markup-compatibility/2006" xmlns:p14="http://schemas.microsoft.com/office/powerpoint/2010/main">
    <mc:Choice Requires="p14">
      <p:transition p14:dur="0" advClick="0" advTm="10000"/>
    </mc:Choice>
    <mc:Fallback xmlns="">
      <p:transition advClick="0" advTm="1000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lvl="0"/>
            <a:r>
              <a:rPr lang="en-US" sz="1800" smtClean="0">
                <a:solidFill>
                  <a:srgbClr val="0036C9"/>
                </a:solidFill>
                <a:latin typeface="Bradley Hand ITC" panose="03070402050302030203" pitchFamily="66" charset="0"/>
              </a:rPr>
              <a:t>Helping People Live Better Lives</a:t>
            </a:r>
            <a:endParaRPr lang="en-US" sz="1800" dirty="0">
              <a:solidFill>
                <a:srgbClr val="0036C9"/>
              </a:solidFill>
              <a:latin typeface="Bradley Hand ITC" panose="03070402050302030203" pitchFamily="66" charset="0"/>
            </a:endParaRPr>
          </a:p>
        </p:txBody>
      </p:sp>
      <p:sp>
        <p:nvSpPr>
          <p:cNvPr id="3" name="Text Placeholder 2"/>
          <p:cNvSpPr>
            <a:spLocks noGrp="1"/>
          </p:cNvSpPr>
          <p:nvPr>
            <p:ph type="body" sz="quarter" idx="10"/>
          </p:nvPr>
        </p:nvSpPr>
        <p:spPr/>
        <p:txBody>
          <a:bodyPr/>
          <a:lstStyle/>
          <a:p>
            <a:r>
              <a:rPr lang="en-US" dirty="0"/>
              <a:t>After an individual is determined eligible:</a:t>
            </a:r>
          </a:p>
          <a:p>
            <a:pPr marL="342900" indent="-342900">
              <a:buFont typeface="Arial" panose="020B0604020202020204" pitchFamily="34" charset="0"/>
              <a:buChar char="•"/>
            </a:pPr>
            <a:r>
              <a:rPr lang="en-US" dirty="0"/>
              <a:t>Notice of </a:t>
            </a:r>
            <a:r>
              <a:rPr lang="en-US" dirty="0" smtClean="0"/>
              <a:t>Decision (NOD) </a:t>
            </a:r>
            <a:r>
              <a:rPr lang="en-US" dirty="0"/>
              <a:t>sent to individual or guardian</a:t>
            </a:r>
          </a:p>
          <a:p>
            <a:pPr marL="342900" indent="-342900">
              <a:buFont typeface="Arial" panose="020B0604020202020204" pitchFamily="34" charset="0"/>
              <a:buChar char="•"/>
            </a:pPr>
            <a:r>
              <a:rPr lang="en-US" dirty="0"/>
              <a:t>Designated Service Coordination staff contact applicant and determine what services are needed </a:t>
            </a:r>
          </a:p>
          <a:p>
            <a:pPr marL="342900" indent="-342900">
              <a:buFont typeface="Arial" panose="020B0604020202020204" pitchFamily="34" charset="0"/>
              <a:buChar char="•"/>
            </a:pPr>
            <a:r>
              <a:rPr lang="en-US" dirty="0"/>
              <a:t>Individuals are then placed on the registry of unmet needs with the date of need </a:t>
            </a:r>
            <a:r>
              <a:rPr lang="en-US" dirty="0" smtClean="0"/>
              <a:t>(the date they are found eligible)</a:t>
            </a:r>
            <a:endParaRPr lang="en-US" dirty="0"/>
          </a:p>
          <a:p>
            <a:endParaRPr lang="en-US" dirty="0"/>
          </a:p>
        </p:txBody>
      </p:sp>
      <p:sp>
        <p:nvSpPr>
          <p:cNvPr id="4" name="Title 3"/>
          <p:cNvSpPr>
            <a:spLocks noGrp="1"/>
          </p:cNvSpPr>
          <p:nvPr>
            <p:ph type="title"/>
          </p:nvPr>
        </p:nvSpPr>
        <p:spPr/>
        <p:txBody>
          <a:bodyPr/>
          <a:lstStyle/>
          <a:p>
            <a:r>
              <a:rPr lang="en-US" sz="5400" dirty="0"/>
              <a:t>DD Eligible:</a:t>
            </a:r>
            <a:endParaRPr lang="en-US" dirty="0"/>
          </a:p>
        </p:txBody>
      </p:sp>
    </p:spTree>
    <p:extLst>
      <p:ext uri="{BB962C8B-B14F-4D97-AF65-F5344CB8AC3E}">
        <p14:creationId xmlns:p14="http://schemas.microsoft.com/office/powerpoint/2010/main" val="1637587385"/>
      </p:ext>
    </p:extLst>
  </p:cSld>
  <p:clrMapOvr>
    <a:masterClrMapping/>
  </p:clrMapOvr>
  <mc:AlternateContent xmlns:mc="http://schemas.openxmlformats.org/markup-compatibility/2006" xmlns:p14="http://schemas.microsoft.com/office/powerpoint/2010/main">
    <mc:Choice Requires="p14">
      <p:transition p14:dur="0" advClick="0" advTm="10000"/>
    </mc:Choice>
    <mc:Fallback xmlns="">
      <p:transition advClick="0" advTm="10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lvl="0"/>
            <a:r>
              <a:rPr lang="en-US" sz="1800" smtClean="0">
                <a:solidFill>
                  <a:srgbClr val="0036C9"/>
                </a:solidFill>
                <a:latin typeface="Bradley Hand ITC" panose="03070402050302030203" pitchFamily="66" charset="0"/>
              </a:rPr>
              <a:t>Helping People Live Better Lives</a:t>
            </a:r>
            <a:endParaRPr lang="en-US" sz="1800" dirty="0">
              <a:solidFill>
                <a:srgbClr val="0036C9"/>
              </a:solidFill>
              <a:latin typeface="Bradley Hand ITC" panose="03070402050302030203" pitchFamily="66" charset="0"/>
            </a:endParaRPr>
          </a:p>
        </p:txBody>
      </p:sp>
      <p:sp>
        <p:nvSpPr>
          <p:cNvPr id="3" name="Text Placeholder 2"/>
          <p:cNvSpPr>
            <a:spLocks noGrp="1"/>
          </p:cNvSpPr>
          <p:nvPr>
            <p:ph type="body" sz="quarter" idx="10"/>
          </p:nvPr>
        </p:nvSpPr>
        <p:spPr>
          <a:xfrm>
            <a:off x="373487" y="1409699"/>
            <a:ext cx="11552349" cy="4732309"/>
          </a:xfrm>
        </p:spPr>
        <p:txBody>
          <a:bodyPr/>
          <a:lstStyle/>
          <a:p>
            <a:pPr marL="342900" indent="-342900">
              <a:buFont typeface="Arial" panose="020B0604020202020204" pitchFamily="34" charset="0"/>
              <a:buChar char="•"/>
            </a:pPr>
            <a:r>
              <a:rPr lang="en-US" sz="2450" dirty="0" smtClean="0"/>
              <a:t>Services are offered based on  who has been on the registry of unmet needs the longest unless the individual meets “priority one” funding.  </a:t>
            </a:r>
          </a:p>
          <a:p>
            <a:pPr marL="342900" indent="-342900">
              <a:buFont typeface="Arial" panose="020B0604020202020204" pitchFamily="34" charset="0"/>
              <a:buChar char="•"/>
            </a:pPr>
            <a:r>
              <a:rPr lang="en-US" sz="2450" dirty="0" smtClean="0"/>
              <a:t>All other funding offers occur when funding is appropriated from the Legislature.</a:t>
            </a:r>
          </a:p>
          <a:p>
            <a:pPr marL="342900" indent="-342900">
              <a:buFont typeface="Arial" panose="020B0604020202020204" pitchFamily="34" charset="0"/>
              <a:buChar char="•"/>
            </a:pPr>
            <a:r>
              <a:rPr lang="en-US" sz="2450" dirty="0" smtClean="0"/>
              <a:t>If individual is over age 21 and has graduated from a high school on or after September 6, 1993, day services are automatically funded according to § 83-1216.</a:t>
            </a:r>
          </a:p>
          <a:p>
            <a:pPr marL="1028700" lvl="1" indent="-342900"/>
            <a:r>
              <a:rPr lang="en-US" sz="2450" dirty="0" smtClean="0"/>
              <a:t>Services not available until end of school year in which they turn 21.</a:t>
            </a:r>
          </a:p>
          <a:p>
            <a:pPr marL="1028700" lvl="1" indent="-342900"/>
            <a:r>
              <a:rPr lang="en-US" sz="2450" dirty="0" smtClean="0"/>
              <a:t>Division cannot pay for (supplant) services that are available from the educational system.</a:t>
            </a:r>
          </a:p>
          <a:p>
            <a:endParaRPr lang="en-US" dirty="0"/>
          </a:p>
        </p:txBody>
      </p:sp>
      <p:sp>
        <p:nvSpPr>
          <p:cNvPr id="4" name="Title 3"/>
          <p:cNvSpPr>
            <a:spLocks noGrp="1"/>
          </p:cNvSpPr>
          <p:nvPr>
            <p:ph type="title"/>
          </p:nvPr>
        </p:nvSpPr>
        <p:spPr/>
        <p:txBody>
          <a:bodyPr/>
          <a:lstStyle/>
          <a:p>
            <a:r>
              <a:rPr lang="en-US" dirty="0"/>
              <a:t>Registry of Unmet </a:t>
            </a:r>
            <a:r>
              <a:rPr lang="en-US" dirty="0" smtClean="0"/>
              <a:t>Need</a:t>
            </a:r>
            <a:endParaRPr lang="en-US" dirty="0"/>
          </a:p>
        </p:txBody>
      </p:sp>
    </p:spTree>
    <p:extLst>
      <p:ext uri="{BB962C8B-B14F-4D97-AF65-F5344CB8AC3E}">
        <p14:creationId xmlns:p14="http://schemas.microsoft.com/office/powerpoint/2010/main" val="1915961307"/>
      </p:ext>
    </p:extLst>
  </p:cSld>
  <p:clrMapOvr>
    <a:masterClrMapping/>
  </p:clrMapOvr>
  <mc:AlternateContent xmlns:mc="http://schemas.openxmlformats.org/markup-compatibility/2006" xmlns:p14="http://schemas.microsoft.com/office/powerpoint/2010/main">
    <mc:Choice Requires="p14">
      <p:transition p14:dur="0" advClick="0" advTm="10000"/>
    </mc:Choice>
    <mc:Fallback xmlns="">
      <p:transition advClick="0" advTm="10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lvl="0"/>
            <a:r>
              <a:rPr lang="en-US" sz="1800" dirty="0" smtClean="0">
                <a:solidFill>
                  <a:srgbClr val="0036C9"/>
                </a:solidFill>
                <a:latin typeface="Bradley Hand ITC" panose="03070402050302030203" pitchFamily="66" charset="0"/>
              </a:rPr>
              <a:t>Helping People Live Better Lives</a:t>
            </a:r>
            <a:endParaRPr lang="en-US" sz="1800" dirty="0">
              <a:solidFill>
                <a:srgbClr val="0036C9"/>
              </a:solidFill>
              <a:latin typeface="Bradley Hand ITC" panose="03070402050302030203" pitchFamily="66" charset="0"/>
            </a:endParaRPr>
          </a:p>
        </p:txBody>
      </p:sp>
      <p:sp>
        <p:nvSpPr>
          <p:cNvPr id="3" name="Text Placeholder 2"/>
          <p:cNvSpPr>
            <a:spLocks noGrp="1"/>
          </p:cNvSpPr>
          <p:nvPr>
            <p:ph type="body" sz="quarter" idx="10"/>
          </p:nvPr>
        </p:nvSpPr>
        <p:spPr/>
        <p:txBody>
          <a:bodyPr/>
          <a:lstStyle/>
          <a:p>
            <a:r>
              <a:rPr lang="en-US" sz="1600" u="sng" dirty="0"/>
              <a:t>83-1202.  Legislative Intent:</a:t>
            </a:r>
            <a:r>
              <a:rPr lang="en-US" sz="1600" dirty="0"/>
              <a:t>  </a:t>
            </a:r>
            <a:r>
              <a:rPr lang="en-US" sz="1600" dirty="0" smtClean="0"/>
              <a:t>The </a:t>
            </a:r>
            <a:r>
              <a:rPr lang="en-US" sz="1600" dirty="0"/>
              <a:t>first priority of the </a:t>
            </a:r>
            <a:r>
              <a:rPr lang="en-US" sz="1600" dirty="0" smtClean="0"/>
              <a:t>State </a:t>
            </a:r>
            <a:r>
              <a:rPr lang="en-US" sz="1600" dirty="0"/>
              <a:t>in responding to the needs of persons with developmental disabilities should be to ensure that all such persons have sufficient food, housing, clothing, medical care, protection from abuse or neglect, and protection from harm; </a:t>
            </a:r>
          </a:p>
          <a:p>
            <a:endParaRPr lang="en-US" sz="1600" u="sng" dirty="0"/>
          </a:p>
          <a:p>
            <a:r>
              <a:rPr lang="en-US" sz="1600" u="sng" dirty="0" smtClean="0"/>
              <a:t>404 NAC 3-002.02 </a:t>
            </a:r>
            <a:r>
              <a:rPr lang="en-US" sz="1600" u="sng" dirty="0"/>
              <a:t>Funding Prioritization:</a:t>
            </a:r>
            <a:r>
              <a:rPr lang="en-US" sz="1600" dirty="0"/>
              <a:t>  As funding is available, the Department will authorize funding of specialized services for individuals who meet priority criteria. Priority is given to: </a:t>
            </a:r>
          </a:p>
          <a:p>
            <a:pPr marL="342900" indent="-342900">
              <a:buAutoNum type="arabicPeriod"/>
            </a:pPr>
            <a:r>
              <a:rPr lang="en-US" sz="1600" dirty="0" smtClean="0"/>
              <a:t>Individuals </a:t>
            </a:r>
            <a:r>
              <a:rPr lang="en-US" sz="1600" dirty="0"/>
              <a:t>who need immediate intervention to prevent imminent </a:t>
            </a:r>
            <a:r>
              <a:rPr lang="en-US" sz="1600" dirty="0" smtClean="0"/>
              <a:t>physical </a:t>
            </a:r>
            <a:r>
              <a:rPr lang="en-US" sz="1600" dirty="0"/>
              <a:t>harm caused by: </a:t>
            </a:r>
          </a:p>
          <a:p>
            <a:pPr lvl="1"/>
            <a:r>
              <a:rPr lang="en-US" sz="1600" dirty="0"/>
              <a:t>a. Abuse or neglect; </a:t>
            </a:r>
          </a:p>
          <a:p>
            <a:pPr lvl="1"/>
            <a:r>
              <a:rPr lang="en-US" sz="1600" dirty="0"/>
              <a:t>b. Lack of medical care; </a:t>
            </a:r>
          </a:p>
          <a:p>
            <a:pPr lvl="1"/>
            <a:r>
              <a:rPr lang="en-US" sz="1600" dirty="0"/>
              <a:t>c. Lack of food, housing or clothing; or </a:t>
            </a:r>
          </a:p>
          <a:p>
            <a:r>
              <a:rPr lang="en-US" sz="1600" dirty="0"/>
              <a:t>2. Individuals for whom immediate intervention by the Department is </a:t>
            </a:r>
          </a:p>
          <a:p>
            <a:r>
              <a:rPr lang="en-US" sz="1600" dirty="0"/>
              <a:t>         needed to prevent harm to themselves or others; or </a:t>
            </a:r>
          </a:p>
          <a:p>
            <a:r>
              <a:rPr lang="en-US" sz="1600" dirty="0"/>
              <a:t>3. All other eligible individuals waiting the longest.</a:t>
            </a:r>
          </a:p>
          <a:p>
            <a:endParaRPr lang="en-US" dirty="0"/>
          </a:p>
        </p:txBody>
      </p:sp>
      <p:sp>
        <p:nvSpPr>
          <p:cNvPr id="4" name="Title 3"/>
          <p:cNvSpPr>
            <a:spLocks noGrp="1"/>
          </p:cNvSpPr>
          <p:nvPr>
            <p:ph type="title"/>
          </p:nvPr>
        </p:nvSpPr>
        <p:spPr/>
        <p:txBody>
          <a:bodyPr anchor="ctr"/>
          <a:lstStyle/>
          <a:p>
            <a:r>
              <a:rPr lang="en-US" sz="2600" dirty="0" smtClean="0"/>
              <a:t>Funding prioritization as outlined by statute and regulations: </a:t>
            </a:r>
            <a:endParaRPr lang="en-US" sz="2600" dirty="0"/>
          </a:p>
        </p:txBody>
      </p:sp>
    </p:spTree>
    <p:extLst>
      <p:ext uri="{BB962C8B-B14F-4D97-AF65-F5344CB8AC3E}">
        <p14:creationId xmlns:p14="http://schemas.microsoft.com/office/powerpoint/2010/main" val="2502969391"/>
      </p:ext>
    </p:extLst>
  </p:cSld>
  <p:clrMapOvr>
    <a:masterClrMapping/>
  </p:clrMapOvr>
  <mc:AlternateContent xmlns:mc="http://schemas.openxmlformats.org/markup-compatibility/2006" xmlns:p14="http://schemas.microsoft.com/office/powerpoint/2010/main">
    <mc:Choice Requires="p14">
      <p:transition p14:dur="0" advClick="0" advTm="10000"/>
    </mc:Choice>
    <mc:Fallback xmlns="">
      <p:transition advClick="0" advTm="1000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lvl="0"/>
            <a:r>
              <a:rPr lang="en-US" sz="1800" smtClean="0">
                <a:solidFill>
                  <a:srgbClr val="0036C9"/>
                </a:solidFill>
                <a:latin typeface="Bradley Hand ITC" panose="03070402050302030203" pitchFamily="66" charset="0"/>
              </a:rPr>
              <a:t>Helping People Live Better Lives</a:t>
            </a:r>
            <a:endParaRPr lang="en-US" sz="1800" dirty="0">
              <a:solidFill>
                <a:srgbClr val="0036C9"/>
              </a:solidFill>
              <a:latin typeface="Bradley Hand ITC" panose="03070402050302030203" pitchFamily="66" charset="0"/>
            </a:endParaRPr>
          </a:p>
        </p:txBody>
      </p:sp>
      <p:sp>
        <p:nvSpPr>
          <p:cNvPr id="3" name="Text Placeholder 2"/>
          <p:cNvSpPr>
            <a:spLocks noGrp="1"/>
          </p:cNvSpPr>
          <p:nvPr>
            <p:ph type="body" sz="quarter" idx="10"/>
          </p:nvPr>
        </p:nvSpPr>
        <p:spPr/>
        <p:txBody>
          <a:bodyPr/>
          <a:lstStyle/>
          <a:p>
            <a:pPr marL="342900" indent="-342900">
              <a:buFont typeface="Arial" panose="020B0604020202020204" pitchFamily="34" charset="0"/>
              <a:buChar char="•"/>
            </a:pPr>
            <a:r>
              <a:rPr lang="en-US" sz="2600" dirty="0" smtClean="0"/>
              <a:t>DD utilizes an OAP process to determine a participant’s funding amount</a:t>
            </a:r>
          </a:p>
          <a:p>
            <a:pPr marL="342900" indent="-342900">
              <a:buFont typeface="Arial" panose="020B0604020202020204" pitchFamily="34" charset="0"/>
              <a:buChar char="•"/>
            </a:pPr>
            <a:r>
              <a:rPr lang="en-US" sz="2600" dirty="0" smtClean="0"/>
              <a:t>Once </a:t>
            </a:r>
            <a:r>
              <a:rPr lang="en-US" sz="2600" dirty="0"/>
              <a:t>funding is offered and accepted, Inventory for Client and Agency Planning (ICAP) is administered.</a:t>
            </a:r>
          </a:p>
          <a:p>
            <a:pPr marL="342900" indent="-342900">
              <a:buFont typeface="Arial" panose="020B0604020202020204" pitchFamily="34" charset="0"/>
              <a:buChar char="•"/>
            </a:pPr>
            <a:r>
              <a:rPr lang="en-US" sz="2600" dirty="0"/>
              <a:t>Needs revealed in the ICAP translate into Individual Budgeted Amount (IBA) which is an annual </a:t>
            </a:r>
            <a:r>
              <a:rPr lang="en-US" sz="2600" dirty="0" smtClean="0"/>
              <a:t>budget amount </a:t>
            </a:r>
            <a:r>
              <a:rPr lang="en-US" sz="2600" dirty="0"/>
              <a:t>for participants to choose services that meet their goals and preferences.</a:t>
            </a:r>
          </a:p>
          <a:p>
            <a:endParaRPr lang="en-US" dirty="0"/>
          </a:p>
        </p:txBody>
      </p:sp>
      <p:sp>
        <p:nvSpPr>
          <p:cNvPr id="4" name="Title 3"/>
          <p:cNvSpPr>
            <a:spLocks noGrp="1"/>
          </p:cNvSpPr>
          <p:nvPr>
            <p:ph type="title"/>
          </p:nvPr>
        </p:nvSpPr>
        <p:spPr/>
        <p:txBody>
          <a:bodyPr/>
          <a:lstStyle/>
          <a:p>
            <a:r>
              <a:rPr lang="en-US" dirty="0" smtClean="0"/>
              <a:t>Objective Assessment Process (OAP)</a:t>
            </a:r>
            <a:endParaRPr lang="en-US" dirty="0"/>
          </a:p>
        </p:txBody>
      </p:sp>
    </p:spTree>
    <p:extLst>
      <p:ext uri="{BB962C8B-B14F-4D97-AF65-F5344CB8AC3E}">
        <p14:creationId xmlns:p14="http://schemas.microsoft.com/office/powerpoint/2010/main" val="2056628512"/>
      </p:ext>
    </p:extLst>
  </p:cSld>
  <p:clrMapOvr>
    <a:masterClrMapping/>
  </p:clrMapOvr>
  <mc:AlternateContent xmlns:mc="http://schemas.openxmlformats.org/markup-compatibility/2006" xmlns:p14="http://schemas.microsoft.com/office/powerpoint/2010/main">
    <mc:Choice Requires="p14">
      <p:transition p14:dur="0" advClick="0" advTm="10000"/>
    </mc:Choice>
    <mc:Fallback xmlns="">
      <p:transition advClick="0" advTm="10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lvl="0"/>
            <a:r>
              <a:rPr lang="en-US" sz="1800" smtClean="0">
                <a:solidFill>
                  <a:srgbClr val="0036C9"/>
                </a:solidFill>
                <a:latin typeface="Bradley Hand ITC" panose="03070402050302030203" pitchFamily="66" charset="0"/>
              </a:rPr>
              <a:t>Helping People Live Better Lives</a:t>
            </a:r>
            <a:endParaRPr lang="en-US" sz="1800" dirty="0">
              <a:solidFill>
                <a:srgbClr val="0036C9"/>
              </a:solidFill>
              <a:latin typeface="Bradley Hand ITC" panose="03070402050302030203" pitchFamily="66" charset="0"/>
            </a:endParaRPr>
          </a:p>
        </p:txBody>
      </p:sp>
      <p:sp>
        <p:nvSpPr>
          <p:cNvPr id="3" name="Text Placeholder 2"/>
          <p:cNvSpPr>
            <a:spLocks noGrp="1"/>
          </p:cNvSpPr>
          <p:nvPr>
            <p:ph type="body" sz="quarter" idx="10"/>
          </p:nvPr>
        </p:nvSpPr>
        <p:spPr/>
        <p:txBody>
          <a:bodyPr/>
          <a:lstStyle/>
          <a:p>
            <a:pPr marL="342900" indent="-342900">
              <a:buFont typeface="Arial" panose="020B0604020202020204" pitchFamily="34" charset="0"/>
              <a:buChar char="•"/>
            </a:pPr>
            <a:r>
              <a:rPr lang="en-US" sz="3000" dirty="0"/>
              <a:t>Once IBA is determined, assigned Service Coordinator (</a:t>
            </a:r>
            <a:r>
              <a:rPr lang="en-US" sz="3000" dirty="0" smtClean="0"/>
              <a:t>SC) will meet with the individual/guardian to </a:t>
            </a:r>
            <a:r>
              <a:rPr lang="en-US" sz="3000" dirty="0"/>
              <a:t>discuss </a:t>
            </a:r>
            <a:r>
              <a:rPr lang="en-US" sz="3000" dirty="0" smtClean="0"/>
              <a:t>service options available. </a:t>
            </a:r>
          </a:p>
          <a:p>
            <a:pPr marL="342900" indent="-342900">
              <a:buFont typeface="Arial" panose="020B0604020202020204" pitchFamily="34" charset="0"/>
              <a:buChar char="•"/>
            </a:pPr>
            <a:r>
              <a:rPr lang="en-US" sz="3000" dirty="0" smtClean="0"/>
              <a:t>Proposed budget is developed to purchase services needed within the individual’s IBA. </a:t>
            </a:r>
          </a:p>
          <a:p>
            <a:pPr marL="342900" indent="-342900">
              <a:buFont typeface="Arial" panose="020B0604020202020204" pitchFamily="34" charset="0"/>
              <a:buChar char="•"/>
            </a:pPr>
            <a:r>
              <a:rPr lang="en-US" sz="3000" dirty="0" smtClean="0"/>
              <a:t>Providers are selected based on individual’s/guardian’s choice</a:t>
            </a:r>
            <a:endParaRPr lang="en-US" sz="3000" dirty="0"/>
          </a:p>
          <a:p>
            <a:pPr marL="342900" indent="-342900">
              <a:buFont typeface="Arial" panose="020B0604020202020204" pitchFamily="34" charset="0"/>
              <a:buChar char="•"/>
            </a:pPr>
            <a:r>
              <a:rPr lang="en-US" sz="3000" dirty="0" smtClean="0"/>
              <a:t>A team </a:t>
            </a:r>
            <a:r>
              <a:rPr lang="en-US" sz="3000" dirty="0"/>
              <a:t>meeting </a:t>
            </a:r>
            <a:r>
              <a:rPr lang="en-US" sz="3000" dirty="0" smtClean="0"/>
              <a:t>is held to </a:t>
            </a:r>
            <a:r>
              <a:rPr lang="en-US" sz="3000" dirty="0"/>
              <a:t>develop </a:t>
            </a:r>
            <a:r>
              <a:rPr lang="en-US" sz="3000" dirty="0" smtClean="0"/>
              <a:t>the Individualized Support Plan </a:t>
            </a:r>
            <a:r>
              <a:rPr lang="en-US" sz="3000" dirty="0"/>
              <a:t>(ISP</a:t>
            </a:r>
            <a:r>
              <a:rPr lang="en-US" sz="3000" dirty="0" smtClean="0"/>
              <a:t>)</a:t>
            </a:r>
            <a:endParaRPr lang="en-US" sz="3000" dirty="0"/>
          </a:p>
        </p:txBody>
      </p:sp>
      <p:sp>
        <p:nvSpPr>
          <p:cNvPr id="4" name="Title 3"/>
          <p:cNvSpPr>
            <a:spLocks noGrp="1"/>
          </p:cNvSpPr>
          <p:nvPr>
            <p:ph type="title"/>
          </p:nvPr>
        </p:nvSpPr>
        <p:spPr/>
        <p:txBody>
          <a:bodyPr/>
          <a:lstStyle/>
          <a:p>
            <a:r>
              <a:rPr lang="en-US" dirty="0" smtClean="0"/>
              <a:t>What is next?</a:t>
            </a:r>
            <a:endParaRPr lang="en-US" dirty="0"/>
          </a:p>
        </p:txBody>
      </p:sp>
    </p:spTree>
    <p:extLst>
      <p:ext uri="{BB962C8B-B14F-4D97-AF65-F5344CB8AC3E}">
        <p14:creationId xmlns:p14="http://schemas.microsoft.com/office/powerpoint/2010/main" val="977666678"/>
      </p:ext>
    </p:extLst>
  </p:cSld>
  <p:clrMapOvr>
    <a:masterClrMapping/>
  </p:clrMapOvr>
  <mc:AlternateContent xmlns:mc="http://schemas.openxmlformats.org/markup-compatibility/2006" xmlns:p14="http://schemas.microsoft.com/office/powerpoint/2010/main">
    <mc:Choice Requires="p14">
      <p:transition p14:dur="0" advClick="0" advTm="10000"/>
    </mc:Choice>
    <mc:Fallback xmlns="">
      <p:transition advClick="0" advTm="10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lvl="0"/>
            <a:r>
              <a:rPr lang="en-US" sz="1800" dirty="0" smtClean="0">
                <a:solidFill>
                  <a:srgbClr val="0036C9"/>
                </a:solidFill>
                <a:latin typeface="Bradley Hand ITC" panose="03070402050302030203" pitchFamily="66" charset="0"/>
              </a:rPr>
              <a:t>Helping People Live Better Lives</a:t>
            </a:r>
            <a:endParaRPr lang="en-US" sz="1800" dirty="0">
              <a:solidFill>
                <a:srgbClr val="0036C9"/>
              </a:solidFill>
              <a:latin typeface="Bradley Hand ITC" panose="03070402050302030203" pitchFamily="66" charset="0"/>
            </a:endParaRPr>
          </a:p>
        </p:txBody>
      </p:sp>
      <p:sp>
        <p:nvSpPr>
          <p:cNvPr id="3" name="Text Placeholder 2"/>
          <p:cNvSpPr>
            <a:spLocks noGrp="1"/>
          </p:cNvSpPr>
          <p:nvPr>
            <p:ph type="body" sz="quarter" idx="10"/>
          </p:nvPr>
        </p:nvSpPr>
        <p:spPr/>
        <p:txBody>
          <a:bodyPr/>
          <a:lstStyle/>
          <a:p>
            <a:r>
              <a:rPr lang="en-US" sz="2000" b="1" dirty="0"/>
              <a:t>Service </a:t>
            </a:r>
            <a:r>
              <a:rPr lang="en-US" sz="2000" b="1" dirty="0" smtClean="0"/>
              <a:t>Coordination </a:t>
            </a:r>
            <a:r>
              <a:rPr lang="en-US" sz="2000" dirty="0" smtClean="0"/>
              <a:t>is responsible for the delivery of targeted case management services. </a:t>
            </a:r>
          </a:p>
          <a:p>
            <a:pPr marL="342900" indent="-342900">
              <a:buFont typeface="Arial" panose="020B0604020202020204" pitchFamily="34" charset="0"/>
              <a:buChar char="•"/>
            </a:pPr>
            <a:r>
              <a:rPr lang="en-US" sz="2000" dirty="0" smtClean="0"/>
              <a:t>This includes completing screenings and assessments to identify a person’s needs or what is </a:t>
            </a:r>
            <a:r>
              <a:rPr lang="en-US" sz="2000" b="1" dirty="0" smtClean="0"/>
              <a:t>important for </a:t>
            </a:r>
            <a:r>
              <a:rPr lang="en-US" sz="2000" dirty="0" smtClean="0"/>
              <a:t>them.</a:t>
            </a:r>
          </a:p>
          <a:p>
            <a:pPr marL="342900" indent="-342900">
              <a:buFont typeface="Arial" panose="020B0604020202020204" pitchFamily="34" charset="0"/>
              <a:buChar char="•"/>
            </a:pPr>
            <a:r>
              <a:rPr lang="en-US" sz="2000" dirty="0" smtClean="0"/>
              <a:t>Complete a personal focus worksheet which identifies what is </a:t>
            </a:r>
            <a:r>
              <a:rPr lang="en-US" sz="2000" b="1" dirty="0" smtClean="0"/>
              <a:t>important to </a:t>
            </a:r>
            <a:r>
              <a:rPr lang="en-US" sz="2000" dirty="0" smtClean="0"/>
              <a:t>the individual.</a:t>
            </a:r>
          </a:p>
          <a:p>
            <a:pPr marL="342900" indent="-342900">
              <a:buFont typeface="Arial" panose="020B0604020202020204" pitchFamily="34" charset="0"/>
              <a:buChar char="•"/>
            </a:pPr>
            <a:r>
              <a:rPr lang="en-US" sz="2000" dirty="0" smtClean="0"/>
              <a:t>Share the services available in the service array to ensure </a:t>
            </a:r>
            <a:r>
              <a:rPr lang="en-US" sz="2000" b="1" dirty="0" smtClean="0"/>
              <a:t>informed consent </a:t>
            </a:r>
            <a:r>
              <a:rPr lang="en-US" sz="2000" dirty="0" smtClean="0"/>
              <a:t>occurs when an individual or guardian (if one exists) select their services and their service provider.</a:t>
            </a:r>
          </a:p>
          <a:p>
            <a:pPr marL="342900" indent="-342900">
              <a:buFont typeface="Arial" panose="020B0604020202020204" pitchFamily="34" charset="0"/>
              <a:buChar char="•"/>
            </a:pPr>
            <a:r>
              <a:rPr lang="en-US" sz="2000" dirty="0" smtClean="0"/>
              <a:t>Develops a plan that the </a:t>
            </a:r>
            <a:r>
              <a:rPr lang="en-US" sz="2000" b="1" dirty="0" smtClean="0"/>
              <a:t>individual designs </a:t>
            </a:r>
            <a:r>
              <a:rPr lang="en-US" sz="2000" dirty="0" smtClean="0"/>
              <a:t>with their team, including guardians and providers.</a:t>
            </a:r>
          </a:p>
          <a:p>
            <a:pPr marL="342900" indent="-342900">
              <a:buFont typeface="Arial" panose="020B0604020202020204" pitchFamily="34" charset="0"/>
              <a:buChar char="•"/>
            </a:pPr>
            <a:r>
              <a:rPr lang="en-US" sz="2000" dirty="0" smtClean="0"/>
              <a:t>Assure adherence to the plan designed by the individual or guardian (if one exists) by </a:t>
            </a:r>
            <a:r>
              <a:rPr lang="en-US" sz="2000" b="1" dirty="0" smtClean="0"/>
              <a:t>collecting and analyzing data and monitoring</a:t>
            </a:r>
            <a:r>
              <a:rPr lang="en-US" sz="2000" dirty="0" smtClean="0"/>
              <a:t> through site visits.</a:t>
            </a:r>
          </a:p>
          <a:p>
            <a:pPr marL="342900" indent="-342900">
              <a:buFont typeface="Arial" panose="020B0604020202020204" pitchFamily="34" charset="0"/>
              <a:buChar char="•"/>
            </a:pPr>
            <a:r>
              <a:rPr lang="en-US" sz="2000" dirty="0" smtClean="0"/>
              <a:t>Assists the individual in accessing other formal supports such as Medicaid, Social Security Benefits, etc. </a:t>
            </a:r>
          </a:p>
          <a:p>
            <a:pPr marL="342900" indent="-342900">
              <a:buFont typeface="Arial" panose="020B0604020202020204" pitchFamily="34" charset="0"/>
              <a:buChar char="•"/>
            </a:pPr>
            <a:r>
              <a:rPr lang="en-US" sz="2000" b="1" dirty="0"/>
              <a:t>Advocate</a:t>
            </a:r>
            <a:r>
              <a:rPr lang="en-US" sz="2000" dirty="0"/>
              <a:t> for the </a:t>
            </a:r>
            <a:r>
              <a:rPr lang="en-US" sz="2000" dirty="0" smtClean="0"/>
              <a:t>individual by ensuring that their voice is heard and respected.</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000" dirty="0" smtClean="0"/>
          </a:p>
          <a:p>
            <a:endParaRPr lang="en-US" dirty="0"/>
          </a:p>
          <a:p>
            <a:endParaRPr lang="en-US" dirty="0"/>
          </a:p>
        </p:txBody>
      </p:sp>
      <p:sp>
        <p:nvSpPr>
          <p:cNvPr id="4" name="Title 3"/>
          <p:cNvSpPr>
            <a:spLocks noGrp="1"/>
          </p:cNvSpPr>
          <p:nvPr>
            <p:ph type="title"/>
          </p:nvPr>
        </p:nvSpPr>
        <p:spPr/>
        <p:txBody>
          <a:bodyPr/>
          <a:lstStyle/>
          <a:p>
            <a:r>
              <a:rPr lang="en-US" dirty="0" smtClean="0"/>
              <a:t>Role of a Service Coordination</a:t>
            </a:r>
            <a:endParaRPr lang="en-US" dirty="0"/>
          </a:p>
        </p:txBody>
      </p:sp>
    </p:spTree>
    <p:extLst>
      <p:ext uri="{BB962C8B-B14F-4D97-AF65-F5344CB8AC3E}">
        <p14:creationId xmlns:p14="http://schemas.microsoft.com/office/powerpoint/2010/main" val="2434731280"/>
      </p:ext>
    </p:extLst>
  </p:cSld>
  <p:clrMapOvr>
    <a:masterClrMapping/>
  </p:clrMapOvr>
  <mc:AlternateContent xmlns:mc="http://schemas.openxmlformats.org/markup-compatibility/2006" xmlns:p14="http://schemas.microsoft.com/office/powerpoint/2010/main">
    <mc:Choice Requires="p14">
      <p:transition p14:dur="0" advClick="0" advTm="10000"/>
    </mc:Choice>
    <mc:Fallback xmlns="">
      <p:transition advClick="0" advTm="1000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lvl="0"/>
            <a:r>
              <a:rPr lang="en-US" sz="1800" dirty="0" smtClean="0">
                <a:solidFill>
                  <a:srgbClr val="0036C9"/>
                </a:solidFill>
                <a:latin typeface="Bradley Hand ITC" panose="03070402050302030203" pitchFamily="66" charset="0"/>
              </a:rPr>
              <a:t>Helping People Live Better Lives</a:t>
            </a:r>
            <a:endParaRPr lang="en-US" sz="1800" dirty="0">
              <a:solidFill>
                <a:srgbClr val="0036C9"/>
              </a:solidFill>
              <a:latin typeface="Bradley Hand ITC" panose="03070402050302030203" pitchFamily="66" charset="0"/>
            </a:endParaRPr>
          </a:p>
        </p:txBody>
      </p:sp>
      <p:sp>
        <p:nvSpPr>
          <p:cNvPr id="3" name="Text Placeholder 2"/>
          <p:cNvSpPr>
            <a:spLocks noGrp="1"/>
          </p:cNvSpPr>
          <p:nvPr>
            <p:ph type="body" sz="quarter" idx="10"/>
          </p:nvPr>
        </p:nvSpPr>
        <p:spPr/>
        <p:txBody>
          <a:bodyPr/>
          <a:lstStyle/>
          <a:p>
            <a:pPr lvl="0"/>
            <a:r>
              <a:rPr lang="en-US" sz="1800" b="1" dirty="0" smtClean="0"/>
              <a:t>Habilitation</a:t>
            </a:r>
            <a:r>
              <a:rPr lang="en-US" sz="1800" dirty="0" smtClean="0"/>
              <a:t> is defined as the assistance provided to an individual with achieving developmental skills when impairments have caused delaying or blocking of initial acquisition of the skills. This can include cognitive, social, fine motor, gross motor or other skills that contribute to mobility, communication, and performance of activities of daily living (ADL) and enhance the quality of life.</a:t>
            </a:r>
          </a:p>
          <a:p>
            <a:pPr lvl="0"/>
            <a:r>
              <a:rPr lang="en-US" sz="1800" u="sng" dirty="0" smtClean="0"/>
              <a:t>Day </a:t>
            </a:r>
            <a:r>
              <a:rPr lang="en-US" sz="1800" u="sng" dirty="0"/>
              <a:t>Habilitation </a:t>
            </a:r>
            <a:r>
              <a:rPr lang="en-US" sz="1800" dirty="0"/>
              <a:t>- </a:t>
            </a:r>
            <a:r>
              <a:rPr lang="en-US" sz="1800" dirty="0" smtClean="0"/>
              <a:t>These </a:t>
            </a:r>
            <a:r>
              <a:rPr lang="en-US" sz="1800" dirty="0"/>
              <a:t>may </a:t>
            </a:r>
            <a:r>
              <a:rPr lang="en-US" sz="1800" dirty="0" smtClean="0"/>
              <a:t>include vocational planning</a:t>
            </a:r>
            <a:r>
              <a:rPr lang="en-US" sz="1800" dirty="0"/>
              <a:t>, </a:t>
            </a:r>
            <a:r>
              <a:rPr lang="en-US" sz="1800" dirty="0" smtClean="0"/>
              <a:t>integrated </a:t>
            </a:r>
            <a:r>
              <a:rPr lang="en-US" sz="1800" dirty="0"/>
              <a:t>c</a:t>
            </a:r>
            <a:r>
              <a:rPr lang="en-US" sz="1800" dirty="0" smtClean="0"/>
              <a:t>ommunity employment</a:t>
            </a:r>
            <a:r>
              <a:rPr lang="en-US" sz="1800" dirty="0"/>
              <a:t>, </a:t>
            </a:r>
            <a:r>
              <a:rPr lang="en-US" sz="1800" dirty="0" smtClean="0"/>
              <a:t>workstation </a:t>
            </a:r>
            <a:r>
              <a:rPr lang="en-US" sz="1800" dirty="0"/>
              <a:t>and </a:t>
            </a:r>
            <a:r>
              <a:rPr lang="en-US" sz="1800" dirty="0" smtClean="0"/>
              <a:t>day habilitation training </a:t>
            </a:r>
            <a:r>
              <a:rPr lang="en-US" sz="1800" dirty="0"/>
              <a:t>and supports designed to assist in becoming employed. Services may range from teaching job skills prior to becoming employed, assisting in acquiring a job, and supporting a person in a community integrated job</a:t>
            </a:r>
            <a:r>
              <a:rPr lang="en-US" sz="1800" dirty="0" smtClean="0"/>
              <a:t>. Day </a:t>
            </a:r>
            <a:r>
              <a:rPr lang="en-US" sz="1800" dirty="0"/>
              <a:t>Habilitation </a:t>
            </a:r>
            <a:r>
              <a:rPr lang="en-US" sz="1800" dirty="0" smtClean="0"/>
              <a:t>provide </a:t>
            </a:r>
            <a:r>
              <a:rPr lang="en-US" sz="1800" dirty="0"/>
              <a:t>opportunities during the day that </a:t>
            </a:r>
            <a:r>
              <a:rPr lang="en-US" sz="1800" dirty="0" smtClean="0"/>
              <a:t>are focused on community inclusion and integration activities.</a:t>
            </a:r>
            <a:endParaRPr lang="en-US" sz="1800" dirty="0"/>
          </a:p>
          <a:p>
            <a:pPr lvl="0"/>
            <a:r>
              <a:rPr lang="en-US" sz="1800" u="sng" dirty="0"/>
              <a:t>Residential Habilitation </a:t>
            </a:r>
            <a:r>
              <a:rPr lang="en-US" sz="1800" dirty="0"/>
              <a:t>– these services may be provided in the </a:t>
            </a:r>
            <a:r>
              <a:rPr lang="en-US" sz="1800" dirty="0" smtClean="0"/>
              <a:t>individual’s home, the </a:t>
            </a:r>
            <a:r>
              <a:rPr lang="en-US" sz="1800" dirty="0"/>
              <a:t>family home or at a provider operated home </a:t>
            </a:r>
            <a:r>
              <a:rPr lang="en-US" sz="1800" dirty="0" smtClean="0"/>
              <a:t> and include training </a:t>
            </a:r>
            <a:r>
              <a:rPr lang="en-US" sz="1800" dirty="0"/>
              <a:t>and supports designed to assist the individual in acquiring independent living skills. </a:t>
            </a:r>
            <a:r>
              <a:rPr lang="en-US" sz="1800" dirty="0" smtClean="0"/>
              <a:t> Some examples include in-home services,  companion homes,  extended family home </a:t>
            </a:r>
            <a:r>
              <a:rPr lang="en-US" sz="1800" dirty="0"/>
              <a:t>(EFH</a:t>
            </a:r>
            <a:r>
              <a:rPr lang="en-US" sz="1800" dirty="0" smtClean="0"/>
              <a:t>),  and group </a:t>
            </a:r>
            <a:r>
              <a:rPr lang="en-US" sz="1800" dirty="0"/>
              <a:t>h</a:t>
            </a:r>
            <a:r>
              <a:rPr lang="en-US" sz="1800" dirty="0" smtClean="0"/>
              <a:t>omes. </a:t>
            </a:r>
            <a:endParaRPr lang="en-US" sz="1800" dirty="0"/>
          </a:p>
          <a:p>
            <a:pPr lvl="0"/>
            <a:r>
              <a:rPr lang="en-US" sz="1800" u="sng" dirty="0"/>
              <a:t>Respite</a:t>
            </a:r>
            <a:r>
              <a:rPr lang="en-US" sz="1800" dirty="0"/>
              <a:t> – services to provide occasional relief to a non-paid caregiver that lives with the </a:t>
            </a:r>
            <a:endParaRPr lang="en-US" sz="1800" dirty="0" smtClean="0"/>
          </a:p>
          <a:p>
            <a:pPr lvl="0"/>
            <a:r>
              <a:rPr lang="en-US" sz="1800" dirty="0" smtClean="0"/>
              <a:t>individual </a:t>
            </a:r>
            <a:r>
              <a:rPr lang="en-US" sz="1800" dirty="0"/>
              <a:t>receiving services.</a:t>
            </a:r>
          </a:p>
          <a:p>
            <a:endParaRPr lang="en-US" sz="1800" dirty="0"/>
          </a:p>
        </p:txBody>
      </p:sp>
      <p:sp>
        <p:nvSpPr>
          <p:cNvPr id="4" name="Title 3"/>
          <p:cNvSpPr>
            <a:spLocks noGrp="1"/>
          </p:cNvSpPr>
          <p:nvPr>
            <p:ph type="title"/>
          </p:nvPr>
        </p:nvSpPr>
        <p:spPr/>
        <p:txBody>
          <a:bodyPr/>
          <a:lstStyle/>
          <a:p>
            <a:r>
              <a:rPr lang="en-US" dirty="0" smtClean="0"/>
              <a:t>Services Funded through DDD include:</a:t>
            </a:r>
            <a:endParaRPr lang="en-US" dirty="0"/>
          </a:p>
        </p:txBody>
      </p:sp>
    </p:spTree>
    <p:extLst>
      <p:ext uri="{BB962C8B-B14F-4D97-AF65-F5344CB8AC3E}">
        <p14:creationId xmlns:p14="http://schemas.microsoft.com/office/powerpoint/2010/main" val="573728636"/>
      </p:ext>
    </p:extLst>
  </p:cSld>
  <p:clrMapOvr>
    <a:masterClrMapping/>
  </p:clrMapOvr>
  <mc:AlternateContent xmlns:mc="http://schemas.openxmlformats.org/markup-compatibility/2006" xmlns:p14="http://schemas.microsoft.com/office/powerpoint/2010/main">
    <mc:Choice Requires="p14">
      <p:transition p14:dur="0" advClick="0" advTm="10000"/>
    </mc:Choice>
    <mc:Fallback xmlns="">
      <p:transition advClick="0" advTm="1000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Governor’s Priorities</a:t>
            </a:r>
            <a:endParaRPr lang="en-US" dirty="0"/>
          </a:p>
        </p:txBody>
      </p:sp>
      <p:sp>
        <p:nvSpPr>
          <p:cNvPr id="4" name="Text Placeholder 3"/>
          <p:cNvSpPr>
            <a:spLocks noGrp="1"/>
          </p:cNvSpPr>
          <p:nvPr>
            <p:ph type="body" sz="quarter" idx="12"/>
          </p:nvPr>
        </p:nvSpPr>
        <p:spPr/>
        <p:txBody>
          <a:bodyPr/>
          <a:lstStyle/>
          <a:p>
            <a:r>
              <a:rPr lang="en-US" dirty="0"/>
              <a:t>A more efficient and effective state government</a:t>
            </a:r>
          </a:p>
          <a:p>
            <a:r>
              <a:rPr lang="en-US" dirty="0"/>
              <a:t>A more customer-focused state government</a:t>
            </a:r>
          </a:p>
          <a:p>
            <a:r>
              <a:rPr lang="en-US" dirty="0"/>
              <a:t>Grow Nebraska</a:t>
            </a:r>
          </a:p>
          <a:p>
            <a:r>
              <a:rPr lang="en-US" dirty="0"/>
              <a:t>Improve public safety</a:t>
            </a:r>
          </a:p>
          <a:p>
            <a:r>
              <a:rPr lang="en-US" dirty="0"/>
              <a:t>Reduce regulation and regulatory complexity</a:t>
            </a:r>
          </a:p>
        </p:txBody>
      </p:sp>
    </p:spTree>
    <p:extLst>
      <p:ext uri="{BB962C8B-B14F-4D97-AF65-F5344CB8AC3E}">
        <p14:creationId xmlns:p14="http://schemas.microsoft.com/office/powerpoint/2010/main" val="1064418692"/>
      </p:ext>
    </p:extLst>
  </p:cSld>
  <p:clrMapOvr>
    <a:masterClrMapping/>
  </p:clrMapOvr>
  <mc:AlternateContent xmlns:mc="http://schemas.openxmlformats.org/markup-compatibility/2006" xmlns:p14="http://schemas.microsoft.com/office/powerpoint/2010/main">
    <mc:Choice Requires="p14">
      <p:transition p14:dur="0" advClick="0" advTm="10000"/>
    </mc:Choice>
    <mc:Fallback xmlns="">
      <p:transition advClick="0" advTm="1000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lvl="0"/>
            <a:r>
              <a:rPr lang="en-US" sz="1800" smtClean="0">
                <a:solidFill>
                  <a:srgbClr val="0036C9"/>
                </a:solidFill>
                <a:latin typeface="Bradley Hand ITC" panose="03070402050302030203" pitchFamily="66" charset="0"/>
              </a:rPr>
              <a:t>Helping People Live Better Lives</a:t>
            </a:r>
            <a:endParaRPr lang="en-US" sz="1800" dirty="0">
              <a:solidFill>
                <a:srgbClr val="0036C9"/>
              </a:solidFill>
              <a:latin typeface="Bradley Hand ITC" panose="03070402050302030203" pitchFamily="66" charset="0"/>
            </a:endParaRPr>
          </a:p>
        </p:txBody>
      </p:sp>
      <p:sp>
        <p:nvSpPr>
          <p:cNvPr id="3" name="Text Placeholder 2"/>
          <p:cNvSpPr>
            <a:spLocks noGrp="1"/>
          </p:cNvSpPr>
          <p:nvPr>
            <p:ph type="body" sz="quarter" idx="10"/>
          </p:nvPr>
        </p:nvSpPr>
        <p:spPr/>
        <p:txBody>
          <a:bodyPr/>
          <a:lstStyle/>
          <a:p>
            <a:pPr marL="342900" indent="-342900">
              <a:buFont typeface="Arial" panose="020B0604020202020204" pitchFamily="34" charset="0"/>
              <a:buChar char="•"/>
            </a:pPr>
            <a:r>
              <a:rPr lang="en-US" sz="2200" dirty="0"/>
              <a:t>Ready Set Go</a:t>
            </a:r>
            <a:r>
              <a:rPr lang="en-US" sz="2200" dirty="0" smtClean="0"/>
              <a:t>!</a:t>
            </a:r>
          </a:p>
          <a:p>
            <a:pPr marL="1028700" lvl="1" indent="-342900"/>
            <a:r>
              <a:rPr lang="en-US" sz="2200" dirty="0">
                <a:hlinkClick r:id="rId2"/>
              </a:rPr>
              <a:t>http://readysetgo.site.esu9.org/</a:t>
            </a:r>
            <a:r>
              <a:rPr lang="en-US" sz="2200" dirty="0"/>
              <a:t> </a:t>
            </a:r>
          </a:p>
          <a:p>
            <a:pPr marL="342900" indent="-342900">
              <a:buFont typeface="Arial" panose="020B0604020202020204" pitchFamily="34" charset="0"/>
              <a:buChar char="•"/>
            </a:pPr>
            <a:r>
              <a:rPr lang="en-US" sz="2200" dirty="0" smtClean="0"/>
              <a:t>Transition </a:t>
            </a:r>
            <a:r>
              <a:rPr lang="en-US" sz="2200" dirty="0"/>
              <a:t>Booklet to Resources</a:t>
            </a:r>
          </a:p>
          <a:p>
            <a:pPr marL="1028700" lvl="1" indent="-342900"/>
            <a:r>
              <a:rPr lang="en-US" sz="2000" dirty="0"/>
              <a:t> </a:t>
            </a:r>
            <a:r>
              <a:rPr lang="en-US" u="sng" dirty="0">
                <a:hlinkClick r:id="rId3"/>
              </a:rPr>
              <a:t>http://dhhswebsiteauthoring/developmental_disabilities/Documents/DD-PUB-7.pdf</a:t>
            </a:r>
            <a:endParaRPr lang="en-US" sz="2000" dirty="0"/>
          </a:p>
          <a:p>
            <a:pPr marL="342900" indent="-342900">
              <a:buFont typeface="Arial" panose="020B0604020202020204" pitchFamily="34" charset="0"/>
              <a:buChar char="•"/>
            </a:pPr>
            <a:r>
              <a:rPr lang="en-US" sz="2200" dirty="0"/>
              <a:t>Home and Community Based Services Medicaid Waiver Initiatives</a:t>
            </a:r>
          </a:p>
          <a:p>
            <a:pPr marL="1028700" lvl="1" indent="-342900"/>
            <a:r>
              <a:rPr lang="en-US" sz="2200" dirty="0">
                <a:hlinkClick r:id="rId4"/>
              </a:rPr>
              <a:t>http://</a:t>
            </a:r>
            <a:r>
              <a:rPr lang="en-US" sz="2200" dirty="0" smtClean="0">
                <a:hlinkClick r:id="rId4"/>
              </a:rPr>
              <a:t>dhhs.ne.gov/medicaid/MedicaidWaiverInitiative/Pages/Home.aspx</a:t>
            </a:r>
            <a:endParaRPr lang="en-US" sz="2200" dirty="0"/>
          </a:p>
          <a:p>
            <a:pPr marL="342900" indent="-342900">
              <a:buFont typeface="Arial" panose="020B0604020202020204" pitchFamily="34" charset="0"/>
              <a:buChar char="•"/>
            </a:pPr>
            <a:r>
              <a:rPr lang="en-US" sz="2200" dirty="0"/>
              <a:t>PTI Nebraska</a:t>
            </a:r>
          </a:p>
          <a:p>
            <a:pPr marL="742950" lvl="1" indent="-342900"/>
            <a:r>
              <a:rPr lang="en-US" sz="2200" dirty="0"/>
              <a:t>2564 Leavenworth St, Suite 202</a:t>
            </a:r>
            <a:br>
              <a:rPr lang="en-US" sz="2200" dirty="0"/>
            </a:br>
            <a:r>
              <a:rPr lang="en-US" sz="2200" dirty="0"/>
              <a:t>Omaha, NE 68105</a:t>
            </a:r>
            <a:br>
              <a:rPr lang="en-US" sz="2200" dirty="0"/>
            </a:br>
            <a:r>
              <a:rPr lang="en-US" sz="2200" dirty="0"/>
              <a:t>In the Alliance Group Building</a:t>
            </a:r>
            <a:br>
              <a:rPr lang="en-US" sz="2200" dirty="0"/>
            </a:br>
            <a:r>
              <a:rPr lang="en-US" sz="2200" dirty="0"/>
              <a:t>(402) 346-0525</a:t>
            </a:r>
            <a:br>
              <a:rPr lang="en-US" sz="2200" dirty="0"/>
            </a:br>
            <a:r>
              <a:rPr lang="en-US" sz="2200" dirty="0"/>
              <a:t>(800) 284-8520</a:t>
            </a:r>
            <a:br>
              <a:rPr lang="en-US" sz="2200" dirty="0"/>
            </a:br>
            <a:r>
              <a:rPr lang="en-US" sz="2200" dirty="0">
                <a:hlinkClick r:id="rId5"/>
              </a:rPr>
              <a:t>info@pti-nebraska.org</a:t>
            </a:r>
            <a:r>
              <a:rPr lang="en-US" sz="2200" dirty="0"/>
              <a:t> </a:t>
            </a:r>
          </a:p>
          <a:p>
            <a:pPr marL="342900" indent="-342900"/>
            <a:endParaRPr lang="en-US" sz="2200" dirty="0"/>
          </a:p>
        </p:txBody>
      </p:sp>
      <p:sp>
        <p:nvSpPr>
          <p:cNvPr id="4" name="Title 3"/>
          <p:cNvSpPr>
            <a:spLocks noGrp="1"/>
          </p:cNvSpPr>
          <p:nvPr>
            <p:ph type="title"/>
          </p:nvPr>
        </p:nvSpPr>
        <p:spPr/>
        <p:txBody>
          <a:bodyPr/>
          <a:lstStyle/>
          <a:p>
            <a:r>
              <a:rPr lang="en-US" dirty="0" smtClean="0"/>
              <a:t>Helpful Resources…</a:t>
            </a:r>
            <a:endParaRPr lang="en-US" dirty="0"/>
          </a:p>
        </p:txBody>
      </p:sp>
    </p:spTree>
    <p:extLst>
      <p:ext uri="{BB962C8B-B14F-4D97-AF65-F5344CB8AC3E}">
        <p14:creationId xmlns:p14="http://schemas.microsoft.com/office/powerpoint/2010/main" val="2656301018"/>
      </p:ext>
    </p:extLst>
  </p:cSld>
  <p:clrMapOvr>
    <a:masterClrMapping/>
  </p:clrMapOvr>
  <mc:AlternateContent xmlns:mc="http://schemas.openxmlformats.org/markup-compatibility/2006" xmlns:p14="http://schemas.microsoft.com/office/powerpoint/2010/main">
    <mc:Choice Requires="p14">
      <p:transition p14:dur="0" advClick="0" advTm="10000"/>
    </mc:Choice>
    <mc:Fallback xmlns="">
      <p:transition advClick="0" advTm="100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lvl="0"/>
            <a:r>
              <a:rPr lang="en-US" sz="1800" smtClean="0">
                <a:solidFill>
                  <a:srgbClr val="0036C9"/>
                </a:solidFill>
                <a:latin typeface="Bradley Hand ITC" panose="03070402050302030203" pitchFamily="66" charset="0"/>
              </a:rPr>
              <a:t>Helping People Live Better Lives</a:t>
            </a:r>
            <a:endParaRPr lang="en-US" sz="1800" dirty="0">
              <a:solidFill>
                <a:srgbClr val="0036C9"/>
              </a:solidFill>
              <a:latin typeface="Bradley Hand ITC" panose="03070402050302030203" pitchFamily="66" charset="0"/>
            </a:endParaRPr>
          </a:p>
        </p:txBody>
      </p:sp>
      <p:pic>
        <p:nvPicPr>
          <p:cNvPr id="6" name="Picture 5"/>
          <p:cNvPicPr>
            <a:picLocks noChangeAspect="1"/>
          </p:cNvPicPr>
          <p:nvPr/>
        </p:nvPicPr>
        <p:blipFill>
          <a:blip r:embed="rId3"/>
          <a:stretch>
            <a:fillRect/>
          </a:stretch>
        </p:blipFill>
        <p:spPr>
          <a:xfrm>
            <a:off x="2453993" y="1527396"/>
            <a:ext cx="5064407" cy="4879738"/>
          </a:xfrm>
          <a:prstGeom prst="rect">
            <a:avLst/>
          </a:prstGeom>
        </p:spPr>
      </p:pic>
      <p:sp>
        <p:nvSpPr>
          <p:cNvPr id="4" name="Title 3"/>
          <p:cNvSpPr>
            <a:spLocks noGrp="1"/>
          </p:cNvSpPr>
          <p:nvPr>
            <p:ph type="title"/>
          </p:nvPr>
        </p:nvSpPr>
        <p:spPr/>
        <p:txBody>
          <a:bodyPr/>
          <a:lstStyle/>
          <a:p>
            <a:r>
              <a:rPr lang="en-US" sz="4800" dirty="0"/>
              <a:t>DHHS Website</a:t>
            </a:r>
            <a:br>
              <a:rPr lang="en-US" sz="4800" dirty="0"/>
            </a:br>
            <a:endParaRPr lang="en-US" dirty="0"/>
          </a:p>
        </p:txBody>
      </p:sp>
    </p:spTree>
    <p:extLst>
      <p:ext uri="{BB962C8B-B14F-4D97-AF65-F5344CB8AC3E}">
        <p14:creationId xmlns:p14="http://schemas.microsoft.com/office/powerpoint/2010/main" val="4279611140"/>
      </p:ext>
    </p:extLst>
  </p:cSld>
  <p:clrMapOvr>
    <a:masterClrMapping/>
  </p:clrMapOvr>
  <mc:AlternateContent xmlns:mc="http://schemas.openxmlformats.org/markup-compatibility/2006" xmlns:p14="http://schemas.microsoft.com/office/powerpoint/2010/main">
    <mc:Choice Requires="p14">
      <p:transition p14:dur="0" advClick="0" advTm="10000"/>
    </mc:Choice>
    <mc:Fallback xmlns="">
      <p:transition advClick="0" advTm="100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lvl="0"/>
            <a:r>
              <a:rPr lang="en-US" sz="1800" smtClean="0">
                <a:solidFill>
                  <a:srgbClr val="0036C9"/>
                </a:solidFill>
                <a:latin typeface="Bradley Hand ITC" panose="03070402050302030203" pitchFamily="66" charset="0"/>
              </a:rPr>
              <a:t>Helping People Live Better Lives</a:t>
            </a:r>
            <a:endParaRPr lang="en-US" sz="1800" dirty="0">
              <a:solidFill>
                <a:srgbClr val="0036C9"/>
              </a:solidFill>
              <a:latin typeface="Bradley Hand ITC" panose="03070402050302030203" pitchFamily="66" charset="0"/>
            </a:endParaRPr>
          </a:p>
        </p:txBody>
      </p:sp>
      <p:pic>
        <p:nvPicPr>
          <p:cNvPr id="5" name="Picture 4"/>
          <p:cNvPicPr>
            <a:picLocks noChangeAspect="1"/>
          </p:cNvPicPr>
          <p:nvPr/>
        </p:nvPicPr>
        <p:blipFill>
          <a:blip r:embed="rId2"/>
          <a:stretch>
            <a:fillRect/>
          </a:stretch>
        </p:blipFill>
        <p:spPr>
          <a:xfrm>
            <a:off x="1828800" y="1490133"/>
            <a:ext cx="6997270" cy="4917001"/>
          </a:xfrm>
          <a:prstGeom prst="rect">
            <a:avLst/>
          </a:prstGeom>
        </p:spPr>
      </p:pic>
      <p:sp>
        <p:nvSpPr>
          <p:cNvPr id="4" name="Title 3"/>
          <p:cNvSpPr>
            <a:spLocks noGrp="1"/>
          </p:cNvSpPr>
          <p:nvPr>
            <p:ph type="title"/>
          </p:nvPr>
        </p:nvSpPr>
        <p:spPr/>
        <p:txBody>
          <a:bodyPr/>
          <a:lstStyle/>
          <a:p>
            <a:r>
              <a:rPr lang="en-US" dirty="0"/>
              <a:t>Developmental Disabilities Webpage</a:t>
            </a:r>
          </a:p>
        </p:txBody>
      </p:sp>
    </p:spTree>
    <p:extLst>
      <p:ext uri="{BB962C8B-B14F-4D97-AF65-F5344CB8AC3E}">
        <p14:creationId xmlns:p14="http://schemas.microsoft.com/office/powerpoint/2010/main" val="209883469"/>
      </p:ext>
    </p:extLst>
  </p:cSld>
  <p:clrMapOvr>
    <a:masterClrMapping/>
  </p:clrMapOvr>
  <mc:AlternateContent xmlns:mc="http://schemas.openxmlformats.org/markup-compatibility/2006" xmlns:p14="http://schemas.microsoft.com/office/powerpoint/2010/main">
    <mc:Choice Requires="p14">
      <p:transition p14:dur="0" advClick="0" advTm="10000"/>
    </mc:Choice>
    <mc:Fallback xmlns="">
      <p:transition advClick="0" advTm="1000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lvl="0"/>
            <a:r>
              <a:rPr lang="en-US" sz="1800" smtClean="0">
                <a:solidFill>
                  <a:srgbClr val="0036C9"/>
                </a:solidFill>
                <a:latin typeface="Bradley Hand ITC" panose="03070402050302030203" pitchFamily="66" charset="0"/>
              </a:rPr>
              <a:t>Helping People Live Better Lives</a:t>
            </a:r>
            <a:endParaRPr lang="en-US" sz="1800" dirty="0">
              <a:solidFill>
                <a:srgbClr val="0036C9"/>
              </a:solidFill>
              <a:latin typeface="Bradley Hand ITC" panose="03070402050302030203" pitchFamily="66" charset="0"/>
            </a:endParaRPr>
          </a:p>
        </p:txBody>
      </p:sp>
      <p:pic>
        <p:nvPicPr>
          <p:cNvPr id="5" name="Picture 4"/>
          <p:cNvPicPr>
            <a:picLocks noChangeAspect="1"/>
          </p:cNvPicPr>
          <p:nvPr/>
        </p:nvPicPr>
        <p:blipFill>
          <a:blip r:embed="rId2"/>
          <a:stretch>
            <a:fillRect/>
          </a:stretch>
        </p:blipFill>
        <p:spPr>
          <a:xfrm>
            <a:off x="1693333" y="1409698"/>
            <a:ext cx="7517221" cy="4997435"/>
          </a:xfrm>
          <a:prstGeom prst="rect">
            <a:avLst/>
          </a:prstGeom>
        </p:spPr>
      </p:pic>
      <p:sp>
        <p:nvSpPr>
          <p:cNvPr id="4" name="Title 3"/>
          <p:cNvSpPr>
            <a:spLocks noGrp="1"/>
          </p:cNvSpPr>
          <p:nvPr>
            <p:ph type="title"/>
          </p:nvPr>
        </p:nvSpPr>
        <p:spPr/>
        <p:txBody>
          <a:bodyPr/>
          <a:lstStyle/>
          <a:p>
            <a:r>
              <a:rPr lang="en-US" dirty="0"/>
              <a:t>Individuals and Families Webpage</a:t>
            </a:r>
          </a:p>
        </p:txBody>
      </p:sp>
    </p:spTree>
    <p:extLst>
      <p:ext uri="{BB962C8B-B14F-4D97-AF65-F5344CB8AC3E}">
        <p14:creationId xmlns:p14="http://schemas.microsoft.com/office/powerpoint/2010/main" val="189354965"/>
      </p:ext>
    </p:extLst>
  </p:cSld>
  <p:clrMapOvr>
    <a:masterClrMapping/>
  </p:clrMapOvr>
  <mc:AlternateContent xmlns:mc="http://schemas.openxmlformats.org/markup-compatibility/2006" xmlns:p14="http://schemas.microsoft.com/office/powerpoint/2010/main">
    <mc:Choice Requires="p14">
      <p:transition p14:dur="0" advClick="0" advTm="10000"/>
    </mc:Choice>
    <mc:Fallback xmlns="">
      <p:transition advClick="0" advTm="1000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lvl="0"/>
            <a:r>
              <a:rPr lang="en-US" sz="1800" smtClean="0">
                <a:solidFill>
                  <a:srgbClr val="0036C9"/>
                </a:solidFill>
                <a:latin typeface="Bradley Hand ITC" panose="03070402050302030203" pitchFamily="66" charset="0"/>
              </a:rPr>
              <a:t>Helping People Live Better Lives</a:t>
            </a:r>
            <a:endParaRPr lang="en-US" sz="1800" dirty="0">
              <a:solidFill>
                <a:srgbClr val="0036C9"/>
              </a:solidFill>
              <a:latin typeface="Bradley Hand ITC" panose="03070402050302030203" pitchFamily="66" charset="0"/>
            </a:endParaRPr>
          </a:p>
        </p:txBody>
      </p:sp>
      <p:sp>
        <p:nvSpPr>
          <p:cNvPr id="4" name="Title 3"/>
          <p:cNvSpPr>
            <a:spLocks noGrp="1"/>
          </p:cNvSpPr>
          <p:nvPr>
            <p:ph type="title"/>
          </p:nvPr>
        </p:nvSpPr>
        <p:spPr/>
        <p:txBody>
          <a:bodyPr/>
          <a:lstStyle/>
          <a:p>
            <a:r>
              <a:rPr lang="en-US" sz="5400" dirty="0"/>
              <a:t>Questions?</a:t>
            </a:r>
            <a:br>
              <a:rPr lang="en-US" sz="5400" dirty="0"/>
            </a:br>
            <a:endParaRPr lang="en-US" dirty="0"/>
          </a:p>
        </p:txBody>
      </p:sp>
      <p:pic>
        <p:nvPicPr>
          <p:cNvPr id="5" name="Picture 4"/>
          <p:cNvPicPr>
            <a:picLocks noChangeAspect="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2029225" y="1685925"/>
            <a:ext cx="6924275" cy="4223808"/>
          </a:xfrm>
          <a:prstGeom prst="rect">
            <a:avLst/>
          </a:prstGeom>
        </p:spPr>
      </p:pic>
    </p:spTree>
    <p:extLst>
      <p:ext uri="{BB962C8B-B14F-4D97-AF65-F5344CB8AC3E}">
        <p14:creationId xmlns:p14="http://schemas.microsoft.com/office/powerpoint/2010/main" val="620882988"/>
      </p:ext>
    </p:extLst>
  </p:cSld>
  <p:clrMapOvr>
    <a:masterClrMapping/>
  </p:clrMapOvr>
  <mc:AlternateContent xmlns:mc="http://schemas.openxmlformats.org/markup-compatibility/2006" xmlns:p14="http://schemas.microsoft.com/office/powerpoint/2010/main">
    <mc:Choice Requires="p14">
      <p:transition p14:dur="0" advClick="0" advTm="10000"/>
    </mc:Choice>
    <mc:Fallback xmlns="">
      <p:transition advClick="0" advTm="1000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838200" y="1251284"/>
            <a:ext cx="10478729" cy="4491790"/>
          </a:xfrm>
        </p:spPr>
        <p:txBody>
          <a:bodyPr/>
          <a:lstStyle/>
          <a:p>
            <a:pPr>
              <a:spcAft>
                <a:spcPts val="400"/>
              </a:spcAft>
            </a:pPr>
            <a:r>
              <a:rPr lang="en-US" sz="1600" dirty="0" smtClean="0"/>
              <a:t>Courtney Miller, Director</a:t>
            </a:r>
          </a:p>
          <a:p>
            <a:pPr>
              <a:spcAft>
                <a:spcPts val="400"/>
              </a:spcAft>
            </a:pPr>
            <a:r>
              <a:rPr lang="en-US" sz="1600" dirty="0" smtClean="0">
                <a:solidFill>
                  <a:schemeClr val="accent1"/>
                </a:solidFill>
                <a:hlinkClick r:id="rId2"/>
              </a:rPr>
              <a:t>Courtney.Miller@Nebraska.gov</a:t>
            </a:r>
            <a:r>
              <a:rPr lang="en-US" sz="1600" dirty="0">
                <a:solidFill>
                  <a:schemeClr val="accent1"/>
                </a:solidFill>
              </a:rPr>
              <a:t> </a:t>
            </a:r>
            <a:r>
              <a:rPr lang="en-US" sz="1600" dirty="0" smtClean="0">
                <a:solidFill>
                  <a:schemeClr val="accent1"/>
                </a:solidFill>
              </a:rPr>
              <a:t>or 402-471-6038</a:t>
            </a:r>
          </a:p>
          <a:p>
            <a:pPr>
              <a:spcAft>
                <a:spcPts val="400"/>
              </a:spcAft>
            </a:pPr>
            <a:endParaRPr lang="en-US" sz="1600" dirty="0" smtClean="0">
              <a:solidFill>
                <a:schemeClr val="accent1"/>
              </a:solidFill>
            </a:endParaRPr>
          </a:p>
          <a:p>
            <a:pPr>
              <a:spcAft>
                <a:spcPts val="400"/>
              </a:spcAft>
            </a:pPr>
            <a:r>
              <a:rPr lang="en-US" sz="1600" dirty="0" smtClean="0"/>
              <a:t>Lori Harder, Deputy Director of Community Based Services</a:t>
            </a:r>
          </a:p>
          <a:p>
            <a:pPr>
              <a:spcAft>
                <a:spcPts val="400"/>
              </a:spcAft>
            </a:pPr>
            <a:r>
              <a:rPr lang="en-US" sz="1600" dirty="0" smtClean="0">
                <a:solidFill>
                  <a:schemeClr val="accent1"/>
                </a:solidFill>
                <a:hlinkClick r:id="rId3"/>
              </a:rPr>
              <a:t>Lori.Harder@Nebraska.gov</a:t>
            </a:r>
            <a:r>
              <a:rPr lang="en-US" sz="1600" dirty="0">
                <a:solidFill>
                  <a:schemeClr val="accent1"/>
                </a:solidFill>
              </a:rPr>
              <a:t> </a:t>
            </a:r>
            <a:r>
              <a:rPr lang="en-US" sz="1600" dirty="0" smtClean="0">
                <a:solidFill>
                  <a:schemeClr val="accent1"/>
                </a:solidFill>
              </a:rPr>
              <a:t>or 402-471-8714</a:t>
            </a:r>
          </a:p>
          <a:p>
            <a:pPr>
              <a:spcAft>
                <a:spcPts val="400"/>
              </a:spcAft>
            </a:pPr>
            <a:endParaRPr lang="en-US" sz="1600" dirty="0" smtClean="0">
              <a:solidFill>
                <a:schemeClr val="accent1"/>
              </a:solidFill>
            </a:endParaRPr>
          </a:p>
          <a:p>
            <a:pPr>
              <a:spcAft>
                <a:spcPts val="400"/>
              </a:spcAft>
            </a:pPr>
            <a:r>
              <a:rPr lang="en-US" sz="1600" dirty="0" smtClean="0"/>
              <a:t>Tony Green, </a:t>
            </a:r>
            <a:r>
              <a:rPr lang="en-US" sz="1600" dirty="0"/>
              <a:t>Deputy Director of </a:t>
            </a:r>
            <a:r>
              <a:rPr lang="en-US" sz="1600" dirty="0" smtClean="0"/>
              <a:t>Policy and Communication</a:t>
            </a:r>
            <a:endParaRPr lang="en-US" sz="1600" dirty="0"/>
          </a:p>
          <a:p>
            <a:pPr>
              <a:spcAft>
                <a:spcPts val="400"/>
              </a:spcAft>
            </a:pPr>
            <a:r>
              <a:rPr lang="en-US" sz="1600" dirty="0" smtClean="0">
                <a:solidFill>
                  <a:schemeClr val="accent1"/>
                </a:solidFill>
                <a:hlinkClick r:id="rId4"/>
              </a:rPr>
              <a:t>Tony.Green@Nebraska.gov</a:t>
            </a:r>
            <a:endParaRPr lang="en-US" sz="1600" dirty="0" smtClean="0">
              <a:solidFill>
                <a:srgbClr val="FF0000"/>
              </a:solidFill>
            </a:endParaRPr>
          </a:p>
          <a:p>
            <a:pPr>
              <a:spcAft>
                <a:spcPts val="400"/>
              </a:spcAft>
            </a:pPr>
            <a:endParaRPr lang="en-US" sz="1600" dirty="0">
              <a:solidFill>
                <a:schemeClr val="accent1"/>
              </a:solidFill>
            </a:endParaRPr>
          </a:p>
          <a:p>
            <a:pPr>
              <a:spcAft>
                <a:spcPts val="400"/>
              </a:spcAft>
            </a:pPr>
            <a:r>
              <a:rPr lang="en-US" sz="1600" dirty="0" smtClean="0"/>
              <a:t>Megan Gumbel, Deputy Director of State Operated Facilities</a:t>
            </a:r>
          </a:p>
          <a:p>
            <a:pPr>
              <a:spcAft>
                <a:spcPts val="400"/>
              </a:spcAft>
            </a:pPr>
            <a:r>
              <a:rPr lang="en-US" sz="1600" dirty="0" smtClean="0">
                <a:solidFill>
                  <a:schemeClr val="accent1"/>
                </a:solidFill>
                <a:hlinkClick r:id="rId5"/>
              </a:rPr>
              <a:t>Megan.Gumbel@Nebraska.gov</a:t>
            </a:r>
            <a:r>
              <a:rPr lang="en-US" sz="1600" dirty="0">
                <a:solidFill>
                  <a:schemeClr val="accent1"/>
                </a:solidFill>
              </a:rPr>
              <a:t> </a:t>
            </a:r>
            <a:r>
              <a:rPr lang="en-US" sz="1600" dirty="0" smtClean="0">
                <a:solidFill>
                  <a:schemeClr val="accent1"/>
                </a:solidFill>
              </a:rPr>
              <a:t>or 402-223-6858</a:t>
            </a:r>
          </a:p>
          <a:p>
            <a:pPr>
              <a:spcAft>
                <a:spcPts val="400"/>
              </a:spcAft>
            </a:pPr>
            <a:endParaRPr lang="en-US" sz="1600" dirty="0" smtClean="0">
              <a:solidFill>
                <a:schemeClr val="accent1"/>
              </a:solidFill>
            </a:endParaRPr>
          </a:p>
          <a:p>
            <a:pPr>
              <a:spcAft>
                <a:spcPts val="400"/>
              </a:spcAft>
            </a:pPr>
            <a:r>
              <a:rPr lang="en-US" sz="1600" dirty="0" smtClean="0"/>
              <a:t>Angie Ludemann, Field Operations Administrator</a:t>
            </a:r>
          </a:p>
          <a:p>
            <a:pPr>
              <a:spcAft>
                <a:spcPts val="400"/>
              </a:spcAft>
            </a:pPr>
            <a:r>
              <a:rPr lang="en-US" sz="1600" dirty="0" smtClean="0">
                <a:solidFill>
                  <a:schemeClr val="accent1"/>
                </a:solidFill>
                <a:hlinkClick r:id="rId6"/>
              </a:rPr>
              <a:t>Angie.Ludemann@Nebraska.gov</a:t>
            </a:r>
            <a:r>
              <a:rPr lang="en-US" sz="1600" dirty="0">
                <a:solidFill>
                  <a:schemeClr val="accent1"/>
                </a:solidFill>
              </a:rPr>
              <a:t> </a:t>
            </a:r>
            <a:r>
              <a:rPr lang="en-US" sz="1600" dirty="0" smtClean="0">
                <a:solidFill>
                  <a:schemeClr val="accent1"/>
                </a:solidFill>
              </a:rPr>
              <a:t>or 402-471-8662</a:t>
            </a:r>
            <a:endParaRPr lang="en-US" sz="1600" dirty="0">
              <a:solidFill>
                <a:schemeClr val="accent1"/>
              </a:solidFill>
            </a:endParaRPr>
          </a:p>
          <a:p>
            <a:endParaRPr lang="en-US" sz="1400" dirty="0" smtClean="0"/>
          </a:p>
          <a:p>
            <a:endParaRPr lang="en-US" dirty="0"/>
          </a:p>
        </p:txBody>
      </p:sp>
      <p:sp>
        <p:nvSpPr>
          <p:cNvPr id="3" name="Footer Placeholder 2"/>
          <p:cNvSpPr>
            <a:spLocks noGrp="1"/>
          </p:cNvSpPr>
          <p:nvPr>
            <p:ph type="ftr" sz="quarter" idx="10"/>
          </p:nvPr>
        </p:nvSpPr>
        <p:spPr/>
        <p:txBody>
          <a:bodyPr/>
          <a:lstStyle/>
          <a:p>
            <a:pPr lvl="0"/>
            <a:r>
              <a:rPr lang="en-US" sz="1800" dirty="0" smtClean="0">
                <a:solidFill>
                  <a:srgbClr val="0036C9"/>
                </a:solidFill>
                <a:latin typeface="Bradley Hand ITC" panose="03070402050302030203" pitchFamily="66" charset="0"/>
              </a:rPr>
              <a:t>Helping People Live Better Lives</a:t>
            </a:r>
            <a:endParaRPr lang="en-US" sz="1800" dirty="0">
              <a:solidFill>
                <a:srgbClr val="0036C9"/>
              </a:solidFill>
              <a:latin typeface="Bradley Hand ITC" panose="03070402050302030203" pitchFamily="66" charset="0"/>
            </a:endParaRPr>
          </a:p>
        </p:txBody>
      </p:sp>
      <p:sp>
        <p:nvSpPr>
          <p:cNvPr id="12" name="Text Placeholder 11"/>
          <p:cNvSpPr>
            <a:spLocks noGrp="1"/>
          </p:cNvSpPr>
          <p:nvPr>
            <p:ph type="body" sz="quarter" idx="12"/>
          </p:nvPr>
        </p:nvSpPr>
        <p:spPr>
          <a:xfrm>
            <a:off x="838199" y="583877"/>
            <a:ext cx="10478729" cy="469563"/>
          </a:xfrm>
        </p:spPr>
        <p:txBody>
          <a:bodyPr/>
          <a:lstStyle/>
          <a:p>
            <a:r>
              <a:rPr lang="en-US" dirty="0" smtClean="0"/>
              <a:t>Contacts</a:t>
            </a:r>
            <a:endParaRPr lang="en-US" dirty="0"/>
          </a:p>
        </p:txBody>
      </p:sp>
    </p:spTree>
    <p:extLst>
      <p:ext uri="{BB962C8B-B14F-4D97-AF65-F5344CB8AC3E}">
        <p14:creationId xmlns:p14="http://schemas.microsoft.com/office/powerpoint/2010/main" val="2485247241"/>
      </p:ext>
    </p:extLst>
  </p:cSld>
  <p:clrMapOvr>
    <a:masterClrMapping/>
  </p:clrMapOvr>
  <mc:AlternateContent xmlns:mc="http://schemas.openxmlformats.org/markup-compatibility/2006" xmlns:p14="http://schemas.microsoft.com/office/powerpoint/2010/main">
    <mc:Choice Requires="p14">
      <p:transition p14:dur="0" advClick="0" advTm="10000"/>
    </mc:Choice>
    <mc:Fallback xmlns="">
      <p:transition advClick="0" advTm="1000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pPr lvl="1">
              <a:lnSpc>
                <a:spcPct val="100000"/>
              </a:lnSpc>
              <a:spcBef>
                <a:spcPts val="800"/>
              </a:spcBef>
              <a:buClr>
                <a:srgbClr val="0036C9"/>
              </a:buClr>
              <a:buFont typeface="Wingdings 3" panose="05040102010807070707" pitchFamily="18" charset="2"/>
              <a:buChar char="î"/>
            </a:pPr>
            <a:r>
              <a:rPr lang="en-US" sz="1400" dirty="0">
                <a:latin typeface="Gisha" panose="020B0502040204020203" pitchFamily="34" charset="-79"/>
                <a:cs typeface="Gisha" panose="020B0502040204020203" pitchFamily="34" charset="-79"/>
              </a:rPr>
              <a:t>SNAP timeliness in processing applications improved to 99.28 percent on time for October 2015- March 2016. </a:t>
            </a:r>
            <a:r>
              <a:rPr lang="en-US" sz="1400" dirty="0" smtClean="0">
                <a:latin typeface="Gisha" panose="020B0502040204020203" pitchFamily="34" charset="-79"/>
                <a:cs typeface="Gisha" panose="020B0502040204020203" pitchFamily="34" charset="-79"/>
              </a:rPr>
              <a:t/>
            </a:r>
            <a:br>
              <a:rPr lang="en-US" sz="1400" dirty="0" smtClean="0">
                <a:latin typeface="Gisha" panose="020B0502040204020203" pitchFamily="34" charset="-79"/>
                <a:cs typeface="Gisha" panose="020B0502040204020203" pitchFamily="34" charset="-79"/>
              </a:rPr>
            </a:br>
            <a:r>
              <a:rPr lang="en-US" sz="1400" dirty="0" smtClean="0">
                <a:latin typeface="Gisha" panose="020B0502040204020203" pitchFamily="34" charset="-79"/>
                <a:cs typeface="Gisha" panose="020B0502040204020203" pitchFamily="34" charset="-79"/>
              </a:rPr>
              <a:t>Due </a:t>
            </a:r>
            <a:r>
              <a:rPr lang="en-US" sz="1400" dirty="0">
                <a:latin typeface="Gisha" panose="020B0502040204020203" pitchFamily="34" charset="-79"/>
                <a:cs typeface="Gisha" panose="020B0502040204020203" pitchFamily="34" charset="-79"/>
              </a:rPr>
              <a:t>to the improved performance, Nebraska is no longer </a:t>
            </a:r>
            <a:r>
              <a:rPr lang="en-US" sz="1400" dirty="0" smtClean="0">
                <a:latin typeface="Gisha" panose="020B0502040204020203" pitchFamily="34" charset="-79"/>
                <a:cs typeface="Gisha" panose="020B0502040204020203" pitchFamily="34" charset="-79"/>
              </a:rPr>
              <a:t/>
            </a:r>
            <a:br>
              <a:rPr lang="en-US" sz="1400" dirty="0" smtClean="0">
                <a:latin typeface="Gisha" panose="020B0502040204020203" pitchFamily="34" charset="-79"/>
                <a:cs typeface="Gisha" panose="020B0502040204020203" pitchFamily="34" charset="-79"/>
              </a:rPr>
            </a:br>
            <a:r>
              <a:rPr lang="en-US" sz="1400" dirty="0" smtClean="0">
                <a:latin typeface="Gisha" panose="020B0502040204020203" pitchFamily="34" charset="-79"/>
                <a:cs typeface="Gisha" panose="020B0502040204020203" pitchFamily="34" charset="-79"/>
              </a:rPr>
              <a:t>on </a:t>
            </a:r>
            <a:r>
              <a:rPr lang="en-US" sz="1400" dirty="0">
                <a:latin typeface="Gisha" panose="020B0502040204020203" pitchFamily="34" charset="-79"/>
                <a:cs typeface="Gisha" panose="020B0502040204020203" pitchFamily="34" charset="-79"/>
              </a:rPr>
              <a:t>the list to potentially lose federal funds.</a:t>
            </a:r>
          </a:p>
          <a:p>
            <a:pPr lvl="1">
              <a:lnSpc>
                <a:spcPct val="100000"/>
              </a:lnSpc>
              <a:spcBef>
                <a:spcPts val="800"/>
              </a:spcBef>
              <a:buClr>
                <a:srgbClr val="0036C9"/>
              </a:buClr>
              <a:buFont typeface="Wingdings 3" panose="05040102010807070707" pitchFamily="18" charset="2"/>
              <a:buChar char="î"/>
            </a:pPr>
            <a:r>
              <a:rPr lang="en-US" sz="1400" dirty="0">
                <a:latin typeface="Gisha" panose="020B0502040204020203" pitchFamily="34" charset="-79"/>
                <a:cs typeface="Gisha" panose="020B0502040204020203" pitchFamily="34" charset="-79"/>
              </a:rPr>
              <a:t>Nebraska’s most recent ranking in processing SNAP applications improved from 50</a:t>
            </a:r>
            <a:r>
              <a:rPr lang="en-US" sz="1400" baseline="30000" dirty="0">
                <a:latin typeface="Gisha" panose="020B0502040204020203" pitchFamily="34" charset="-79"/>
                <a:cs typeface="Gisha" panose="020B0502040204020203" pitchFamily="34" charset="-79"/>
              </a:rPr>
              <a:t>th</a:t>
            </a:r>
            <a:r>
              <a:rPr lang="en-US" sz="1400" dirty="0">
                <a:latin typeface="Gisha" panose="020B0502040204020203" pitchFamily="34" charset="-79"/>
                <a:cs typeface="Gisha" panose="020B0502040204020203" pitchFamily="34" charset="-79"/>
              </a:rPr>
              <a:t> of 53 one year ago to 23</a:t>
            </a:r>
            <a:r>
              <a:rPr lang="en-US" sz="1400" baseline="30000" dirty="0">
                <a:latin typeface="Gisha" panose="020B0502040204020203" pitchFamily="34" charset="-79"/>
                <a:cs typeface="Gisha" panose="020B0502040204020203" pitchFamily="34" charset="-79"/>
              </a:rPr>
              <a:t>rd</a:t>
            </a:r>
            <a:r>
              <a:rPr lang="en-US" sz="1400" dirty="0">
                <a:latin typeface="Gisha" panose="020B0502040204020203" pitchFamily="34" charset="-79"/>
                <a:cs typeface="Gisha" panose="020B0502040204020203" pitchFamily="34" charset="-79"/>
              </a:rPr>
              <a:t>.</a:t>
            </a:r>
          </a:p>
          <a:p>
            <a:pPr lvl="1">
              <a:lnSpc>
                <a:spcPct val="100000"/>
              </a:lnSpc>
              <a:spcBef>
                <a:spcPts val="800"/>
              </a:spcBef>
              <a:buClr>
                <a:srgbClr val="0036C9"/>
              </a:buClr>
              <a:buFont typeface="Wingdings 3" panose="05040102010807070707" pitchFamily="18" charset="2"/>
              <a:buChar char="î"/>
            </a:pPr>
            <a:r>
              <a:rPr lang="en-US" sz="1400" dirty="0">
                <a:latin typeface="Gisha" panose="020B0502040204020203" pitchFamily="34" charset="-79"/>
                <a:cs typeface="Gisha" panose="020B0502040204020203" pitchFamily="34" charset="-79"/>
              </a:rPr>
              <a:t>As of August 1</a:t>
            </a:r>
            <a:r>
              <a:rPr lang="en-US" sz="1400" baseline="30000" dirty="0">
                <a:latin typeface="Gisha" panose="020B0502040204020203" pitchFamily="34" charset="-79"/>
                <a:cs typeface="Gisha" panose="020B0502040204020203" pitchFamily="34" charset="-79"/>
              </a:rPr>
              <a:t>st</a:t>
            </a:r>
            <a:r>
              <a:rPr lang="en-US" sz="1400" dirty="0">
                <a:latin typeface="Gisha" panose="020B0502040204020203" pitchFamily="34" charset="-79"/>
                <a:cs typeface="Gisha" panose="020B0502040204020203" pitchFamily="34" charset="-79"/>
              </a:rPr>
              <a:t>, Alternative Response is being used in </a:t>
            </a:r>
            <a:r>
              <a:rPr lang="en-US" sz="1400" dirty="0" smtClean="0">
                <a:latin typeface="Gisha" panose="020B0502040204020203" pitchFamily="34" charset="-79"/>
                <a:cs typeface="Gisha" panose="020B0502040204020203" pitchFamily="34" charset="-79"/>
              </a:rPr>
              <a:t/>
            </a:r>
            <a:br>
              <a:rPr lang="en-US" sz="1400" dirty="0" smtClean="0">
                <a:latin typeface="Gisha" panose="020B0502040204020203" pitchFamily="34" charset="-79"/>
                <a:cs typeface="Gisha" panose="020B0502040204020203" pitchFamily="34" charset="-79"/>
              </a:rPr>
            </a:br>
            <a:r>
              <a:rPr lang="en-US" sz="1400" dirty="0" smtClean="0">
                <a:latin typeface="Gisha" panose="020B0502040204020203" pitchFamily="34" charset="-79"/>
                <a:cs typeface="Gisha" panose="020B0502040204020203" pitchFamily="34" charset="-79"/>
              </a:rPr>
              <a:t>57 </a:t>
            </a:r>
            <a:r>
              <a:rPr lang="en-US" sz="1400" dirty="0">
                <a:latin typeface="Gisha" panose="020B0502040204020203" pitchFamily="34" charset="-79"/>
                <a:cs typeface="Gisha" panose="020B0502040204020203" pitchFamily="34" charset="-79"/>
              </a:rPr>
              <a:t>counties.</a:t>
            </a:r>
          </a:p>
          <a:p>
            <a:pPr lvl="1">
              <a:lnSpc>
                <a:spcPct val="100000"/>
              </a:lnSpc>
              <a:spcBef>
                <a:spcPts val="800"/>
              </a:spcBef>
              <a:buClr>
                <a:srgbClr val="0036C9"/>
              </a:buClr>
              <a:buFont typeface="Wingdings 3" panose="05040102010807070707" pitchFamily="18" charset="2"/>
              <a:buChar char="î"/>
            </a:pPr>
            <a:r>
              <a:rPr lang="en-US" sz="1400" dirty="0">
                <a:latin typeface="Gisha" panose="020B0502040204020203" pitchFamily="34" charset="-79"/>
                <a:cs typeface="Gisha" panose="020B0502040204020203" pitchFamily="34" charset="-79"/>
              </a:rPr>
              <a:t>Nebraska Pre-Admission Screening &amp; Resident Review (PASRR) Program improved turnaround time from seven days to less than three days.</a:t>
            </a:r>
          </a:p>
          <a:p>
            <a:pPr lvl="1">
              <a:lnSpc>
                <a:spcPct val="100000"/>
              </a:lnSpc>
              <a:spcBef>
                <a:spcPts val="800"/>
              </a:spcBef>
              <a:buClr>
                <a:srgbClr val="0036C9"/>
              </a:buClr>
              <a:buFont typeface="Wingdings 3" panose="05040102010807070707" pitchFamily="18" charset="2"/>
              <a:buChar char="î"/>
            </a:pPr>
            <a:r>
              <a:rPr lang="en-US" sz="1400" dirty="0">
                <a:latin typeface="Gisha" panose="020B0502040204020203" pitchFamily="34" charset="-79"/>
                <a:cs typeface="Gisha" panose="020B0502040204020203" pitchFamily="34" charset="-79"/>
              </a:rPr>
              <a:t>DHHS Business Plan released with 25 initiatives to improve services and deliver better results.</a:t>
            </a:r>
          </a:p>
          <a:p>
            <a:pPr lvl="1">
              <a:lnSpc>
                <a:spcPct val="100000"/>
              </a:lnSpc>
              <a:spcBef>
                <a:spcPts val="800"/>
              </a:spcBef>
              <a:buClr>
                <a:srgbClr val="0036C9"/>
              </a:buClr>
              <a:buFont typeface="Wingdings 3" panose="05040102010807070707" pitchFamily="18" charset="2"/>
              <a:buChar char="î"/>
            </a:pPr>
            <a:r>
              <a:rPr lang="en-US" sz="1400" dirty="0">
                <a:latin typeface="Gisha" panose="020B0502040204020203" pitchFamily="34" charset="-79"/>
                <a:cs typeface="Gisha" panose="020B0502040204020203" pitchFamily="34" charset="-79"/>
              </a:rPr>
              <a:t>Division of Public Health achieved national accreditation.</a:t>
            </a:r>
          </a:p>
          <a:p>
            <a:pPr lvl="1">
              <a:lnSpc>
                <a:spcPct val="100000"/>
              </a:lnSpc>
              <a:spcBef>
                <a:spcPts val="800"/>
              </a:spcBef>
              <a:buClr>
                <a:srgbClr val="0036C9"/>
              </a:buClr>
              <a:buFont typeface="Wingdings 3" panose="05040102010807070707" pitchFamily="18" charset="2"/>
              <a:buChar char="î"/>
            </a:pPr>
            <a:r>
              <a:rPr lang="en-US" sz="1400" dirty="0">
                <a:latin typeface="Gisha" panose="020B0502040204020203" pitchFamily="34" charset="-79"/>
                <a:cs typeface="Gisha" panose="020B0502040204020203" pitchFamily="34" charset="-79"/>
              </a:rPr>
              <a:t>Division of Behavioral Health implemented COMPASS data management platform on May 16 to support its new Centralized Data System.</a:t>
            </a:r>
          </a:p>
          <a:p>
            <a:pPr lvl="1">
              <a:lnSpc>
                <a:spcPct val="100000"/>
              </a:lnSpc>
              <a:spcBef>
                <a:spcPts val="800"/>
              </a:spcBef>
              <a:buClr>
                <a:srgbClr val="0036C9"/>
              </a:buClr>
              <a:buFont typeface="Wingdings 3" panose="05040102010807070707" pitchFamily="18" charset="2"/>
              <a:buChar char="î"/>
            </a:pPr>
            <a:r>
              <a:rPr lang="en-US" sz="1400" dirty="0">
                <a:latin typeface="Gisha" panose="020B0502040204020203" pitchFamily="34" charset="-79"/>
                <a:cs typeface="Gisha" panose="020B0502040204020203" pitchFamily="34" charset="-79"/>
              </a:rPr>
              <a:t>All eight DHHS Legislative bills passed to provide more effective state government and improve supports for our most vulnerable citizens.</a:t>
            </a:r>
          </a:p>
          <a:p>
            <a:pPr lvl="1">
              <a:lnSpc>
                <a:spcPct val="100000"/>
              </a:lnSpc>
              <a:spcBef>
                <a:spcPts val="800"/>
              </a:spcBef>
              <a:buClr>
                <a:srgbClr val="0036C9"/>
              </a:buClr>
              <a:buFont typeface="Wingdings 3" panose="05040102010807070707" pitchFamily="18" charset="2"/>
              <a:buChar char="î"/>
            </a:pPr>
            <a:r>
              <a:rPr lang="en-US" sz="1400" dirty="0">
                <a:latin typeface="Gisha" panose="020B0502040204020203" pitchFamily="34" charset="-79"/>
                <a:cs typeface="Gisha" panose="020B0502040204020203" pitchFamily="34" charset="-79"/>
              </a:rPr>
              <a:t>Six of seven federal child welfare standards exceeded. </a:t>
            </a:r>
          </a:p>
          <a:p>
            <a:pPr lvl="1">
              <a:lnSpc>
                <a:spcPct val="100000"/>
              </a:lnSpc>
              <a:spcBef>
                <a:spcPts val="800"/>
              </a:spcBef>
              <a:buClr>
                <a:srgbClr val="0036C9"/>
              </a:buClr>
              <a:buFont typeface="Wingdings 3" panose="05040102010807070707" pitchFamily="18" charset="2"/>
              <a:buChar char="î"/>
            </a:pPr>
            <a:r>
              <a:rPr lang="en-US" sz="1400" dirty="0" err="1">
                <a:latin typeface="Gisha" panose="020B0502040204020203" pitchFamily="34" charset="-79"/>
                <a:cs typeface="Gisha" panose="020B0502040204020203" pitchFamily="34" charset="-79"/>
              </a:rPr>
              <a:t>ACCESSNebraska</a:t>
            </a:r>
            <a:r>
              <a:rPr lang="en-US" sz="1400" dirty="0">
                <a:latin typeface="Gisha" panose="020B0502040204020203" pitchFamily="34" charset="-79"/>
                <a:cs typeface="Gisha" panose="020B0502040204020203" pitchFamily="34" charset="-79"/>
              </a:rPr>
              <a:t> average call wait times for Economic Assistance and Medicaid in 2016 average below 5 minutes</a:t>
            </a:r>
          </a:p>
          <a:p>
            <a:pPr lvl="1">
              <a:lnSpc>
                <a:spcPct val="100000"/>
              </a:lnSpc>
              <a:spcBef>
                <a:spcPts val="800"/>
              </a:spcBef>
              <a:buClr>
                <a:srgbClr val="0036C9"/>
              </a:buClr>
              <a:buFont typeface="Wingdings 3" panose="05040102010807070707" pitchFamily="18" charset="2"/>
              <a:buChar char="î"/>
            </a:pPr>
            <a:r>
              <a:rPr lang="en-US" sz="1400" dirty="0" err="1">
                <a:latin typeface="Gisha" panose="020B0502040204020203" pitchFamily="34" charset="-79"/>
                <a:cs typeface="Gisha" panose="020B0502040204020203" pitchFamily="34" charset="-79"/>
              </a:rPr>
              <a:t>ACCESSNebraska</a:t>
            </a:r>
            <a:r>
              <a:rPr lang="en-US" sz="1400" dirty="0">
                <a:latin typeface="Gisha" panose="020B0502040204020203" pitchFamily="34" charset="-79"/>
                <a:cs typeface="Gisha" panose="020B0502040204020203" pitchFamily="34" charset="-79"/>
              </a:rPr>
              <a:t> improves services to </a:t>
            </a:r>
            <a:r>
              <a:rPr lang="en-US" sz="1400" dirty="0" smtClean="0">
                <a:latin typeface="Gisha" panose="020B0502040204020203" pitchFamily="34" charset="-79"/>
                <a:cs typeface="Gisha" panose="020B0502040204020203" pitchFamily="34" charset="-79"/>
              </a:rPr>
              <a:t>participants </a:t>
            </a:r>
            <a:r>
              <a:rPr lang="en-US" sz="1400" dirty="0">
                <a:latin typeface="Gisha" panose="020B0502040204020203" pitchFamily="34" charset="-79"/>
                <a:cs typeface="Gisha" panose="020B0502040204020203" pitchFamily="34" charset="-79"/>
              </a:rPr>
              <a:t>by taking applications over the phone, and sending emails about </a:t>
            </a:r>
            <a:r>
              <a:rPr lang="en-US" sz="1400" dirty="0" smtClean="0">
                <a:latin typeface="Gisha" panose="020B0502040204020203" pitchFamily="34" charset="-79"/>
                <a:cs typeface="Gisha" panose="020B0502040204020203" pitchFamily="34" charset="-79"/>
              </a:rPr>
              <a:t>participant </a:t>
            </a:r>
            <a:r>
              <a:rPr lang="en-US" sz="1400" dirty="0">
                <a:latin typeface="Gisha" panose="020B0502040204020203" pitchFamily="34" charset="-79"/>
                <a:cs typeface="Gisha" panose="020B0502040204020203" pitchFamily="34" charset="-79"/>
              </a:rPr>
              <a:t>communications to expedite services and benefits.</a:t>
            </a:r>
          </a:p>
          <a:p>
            <a:pPr lvl="1">
              <a:lnSpc>
                <a:spcPct val="100000"/>
              </a:lnSpc>
              <a:spcBef>
                <a:spcPts val="800"/>
              </a:spcBef>
              <a:buClr>
                <a:srgbClr val="0036C9"/>
              </a:buClr>
              <a:buFont typeface="Wingdings 3" panose="05040102010807070707" pitchFamily="18" charset="2"/>
              <a:buChar char="î"/>
            </a:pPr>
            <a:r>
              <a:rPr lang="en-US" sz="1400" dirty="0">
                <a:latin typeface="Gisha" panose="020B0502040204020203" pitchFamily="34" charset="-79"/>
                <a:cs typeface="Gisha" panose="020B0502040204020203" pitchFamily="34" charset="-79"/>
              </a:rPr>
              <a:t>Grand Island Veterans’ Home earned 2016 Bronze National Commitment to Quality Award.</a:t>
            </a:r>
          </a:p>
          <a:p>
            <a:pPr lvl="1">
              <a:lnSpc>
                <a:spcPct val="100000"/>
              </a:lnSpc>
              <a:spcBef>
                <a:spcPts val="800"/>
              </a:spcBef>
              <a:buClr>
                <a:srgbClr val="0036C9"/>
              </a:buClr>
              <a:buFont typeface="Wingdings 3" panose="05040102010807070707" pitchFamily="18" charset="2"/>
              <a:buChar char="î"/>
            </a:pPr>
            <a:r>
              <a:rPr lang="en-US" sz="1400" dirty="0">
                <a:latin typeface="Gisha" panose="020B0502040204020203" pitchFamily="34" charset="-79"/>
                <a:cs typeface="Gisha" panose="020B0502040204020203" pitchFamily="34" charset="-79"/>
              </a:rPr>
              <a:t>Nurse licensing improvements – simplified license applications, streamlined screening, and faster tutorial time.</a:t>
            </a:r>
          </a:p>
          <a:p>
            <a:endParaRPr lang="en-US" dirty="0"/>
          </a:p>
        </p:txBody>
      </p:sp>
      <p:sp>
        <p:nvSpPr>
          <p:cNvPr id="4" name="Title 3"/>
          <p:cNvSpPr>
            <a:spLocks noGrp="1"/>
          </p:cNvSpPr>
          <p:nvPr>
            <p:ph type="title"/>
          </p:nvPr>
        </p:nvSpPr>
        <p:spPr/>
        <p:txBody>
          <a:bodyPr/>
          <a:lstStyle/>
          <a:p>
            <a:r>
              <a:rPr lang="en-US" dirty="0" smtClean="0"/>
              <a:t>DHHS Accomplishments</a:t>
            </a:r>
            <a:endParaRPr lang="en-US" dirty="0"/>
          </a:p>
        </p:txBody>
      </p:sp>
    </p:spTree>
    <p:extLst>
      <p:ext uri="{BB962C8B-B14F-4D97-AF65-F5344CB8AC3E}">
        <p14:creationId xmlns:p14="http://schemas.microsoft.com/office/powerpoint/2010/main" val="1736173608"/>
      </p:ext>
    </p:extLst>
  </p:cSld>
  <p:clrMapOvr>
    <a:masterClrMapping/>
  </p:clrMapOvr>
  <mc:AlternateContent xmlns:mc="http://schemas.openxmlformats.org/markup-compatibility/2006" xmlns:p14="http://schemas.microsoft.com/office/powerpoint/2010/main">
    <mc:Choice Requires="p14">
      <p:transition p14:dur="0" advClick="0" advTm="10000"/>
    </mc:Choice>
    <mc:Fallback xmlns="">
      <p:transition advClick="0" advTm="1000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373487" y="1409699"/>
            <a:ext cx="11552349" cy="5448301"/>
          </a:xfrm>
        </p:spPr>
        <p:txBody>
          <a:bodyPr/>
          <a:lstStyle/>
          <a:p>
            <a:pPr lvl="1">
              <a:lnSpc>
                <a:spcPct val="100000"/>
              </a:lnSpc>
              <a:spcBef>
                <a:spcPts val="800"/>
              </a:spcBef>
              <a:buClr>
                <a:srgbClr val="0036C9"/>
              </a:buClr>
              <a:buFont typeface="Wingdings 3" panose="05040102010807070707" pitchFamily="18" charset="2"/>
              <a:buChar char="î"/>
            </a:pPr>
            <a:r>
              <a:rPr lang="en-US" sz="1750" dirty="0">
                <a:latin typeface="Gisha" panose="020B0502040204020203" pitchFamily="34" charset="-79"/>
                <a:cs typeface="Gisha" panose="020B0502040204020203" pitchFamily="34" charset="-79"/>
              </a:rPr>
              <a:t>Heritage Health Medicaid Managed Care to integrate physical and behavioral health care and pharmacy services effective Jan. 2017</a:t>
            </a:r>
          </a:p>
          <a:p>
            <a:pPr lvl="1">
              <a:lnSpc>
                <a:spcPct val="100000"/>
              </a:lnSpc>
              <a:spcBef>
                <a:spcPts val="800"/>
              </a:spcBef>
              <a:buClr>
                <a:srgbClr val="0036C9"/>
              </a:buClr>
              <a:buFont typeface="Wingdings 3" panose="05040102010807070707" pitchFamily="18" charset="2"/>
              <a:buChar char="î"/>
            </a:pPr>
            <a:r>
              <a:rPr lang="en-US" sz="1750" dirty="0">
                <a:latin typeface="Gisha" panose="020B0502040204020203" pitchFamily="34" charset="-79"/>
                <a:cs typeface="Gisha" panose="020B0502040204020203" pitchFamily="34" charset="-79"/>
              </a:rPr>
              <a:t>System of Care for children and youth with a serious emotional disturbance, and their parents, through partnerships with public and private agencies, families and youth.</a:t>
            </a:r>
          </a:p>
          <a:p>
            <a:pPr lvl="1">
              <a:lnSpc>
                <a:spcPct val="100000"/>
              </a:lnSpc>
              <a:spcBef>
                <a:spcPts val="800"/>
              </a:spcBef>
              <a:buClr>
                <a:srgbClr val="0036C9"/>
              </a:buClr>
              <a:buFont typeface="Wingdings 3" panose="05040102010807070707" pitchFamily="18" charset="2"/>
              <a:buChar char="î"/>
            </a:pPr>
            <a:r>
              <a:rPr lang="en-US" sz="1750" dirty="0">
                <a:latin typeface="Gisha" panose="020B0502040204020203" pitchFamily="34" charset="-79"/>
                <a:cs typeface="Gisha" panose="020B0502040204020203" pitchFamily="34" charset="-79"/>
              </a:rPr>
              <a:t>Behavioral health supported employment and housing as key supports to recovery.</a:t>
            </a:r>
          </a:p>
          <a:p>
            <a:pPr lvl="1">
              <a:lnSpc>
                <a:spcPct val="100000"/>
              </a:lnSpc>
              <a:spcBef>
                <a:spcPts val="800"/>
              </a:spcBef>
              <a:buClr>
                <a:srgbClr val="0036C9"/>
              </a:buClr>
              <a:buFont typeface="Wingdings 3" panose="05040102010807070707" pitchFamily="18" charset="2"/>
              <a:buChar char="î"/>
            </a:pPr>
            <a:r>
              <a:rPr lang="en-US" sz="1750" dirty="0">
                <a:latin typeface="Gisha" panose="020B0502040204020203" pitchFamily="34" charset="-79"/>
                <a:cs typeface="Gisha" panose="020B0502040204020203" pitchFamily="34" charset="-79"/>
              </a:rPr>
              <a:t>Long-Term Services and Supports Redesign.</a:t>
            </a:r>
          </a:p>
          <a:p>
            <a:pPr lvl="1">
              <a:lnSpc>
                <a:spcPct val="100000"/>
              </a:lnSpc>
              <a:spcBef>
                <a:spcPts val="800"/>
              </a:spcBef>
              <a:buClr>
                <a:srgbClr val="0036C9"/>
              </a:buClr>
              <a:buFont typeface="Wingdings 3" panose="05040102010807070707" pitchFamily="18" charset="2"/>
              <a:buChar char="î"/>
            </a:pPr>
            <a:r>
              <a:rPr lang="en-US" sz="1750" dirty="0">
                <a:latin typeface="Gisha" panose="020B0502040204020203" pitchFamily="34" charset="-79"/>
                <a:cs typeface="Gisha" panose="020B0502040204020203" pitchFamily="34" charset="-79"/>
              </a:rPr>
              <a:t>Renewal of Medicaid adult waivers and one children’s waiver for people with developmental disabilities</a:t>
            </a:r>
          </a:p>
          <a:p>
            <a:pPr lvl="1">
              <a:lnSpc>
                <a:spcPct val="100000"/>
              </a:lnSpc>
              <a:spcBef>
                <a:spcPts val="800"/>
              </a:spcBef>
              <a:buClr>
                <a:srgbClr val="0036C9"/>
              </a:buClr>
              <a:buFont typeface="Wingdings 3" panose="05040102010807070707" pitchFamily="18" charset="2"/>
              <a:buChar char="î"/>
            </a:pPr>
            <a:r>
              <a:rPr lang="en-US" sz="1750" dirty="0">
                <a:latin typeface="Gisha" panose="020B0502040204020203" pitchFamily="34" charset="-79"/>
                <a:cs typeface="Gisha" panose="020B0502040204020203" pitchFamily="34" charset="-79"/>
              </a:rPr>
              <a:t>Coordinated efforts of Behavioral Health, Public Health, and Medicaid and Long-Term Care to combat opioid addiction and </a:t>
            </a:r>
            <a:r>
              <a:rPr lang="en-US" sz="1750" dirty="0" smtClean="0">
                <a:latin typeface="Gisha" panose="020B0502040204020203" pitchFamily="34" charset="-79"/>
                <a:cs typeface="Gisha" panose="020B0502040204020203" pitchFamily="34" charset="-79"/>
              </a:rPr>
              <a:t>over prescribing </a:t>
            </a:r>
            <a:br>
              <a:rPr lang="en-US" sz="1750" dirty="0" smtClean="0">
                <a:latin typeface="Gisha" panose="020B0502040204020203" pitchFamily="34" charset="-79"/>
                <a:cs typeface="Gisha" panose="020B0502040204020203" pitchFamily="34" charset="-79"/>
              </a:rPr>
            </a:br>
            <a:r>
              <a:rPr lang="en-US" sz="1750" dirty="0" smtClean="0">
                <a:latin typeface="Gisha" panose="020B0502040204020203" pitchFamily="34" charset="-79"/>
                <a:cs typeface="Gisha" panose="020B0502040204020203" pitchFamily="34" charset="-79"/>
              </a:rPr>
              <a:t>of </a:t>
            </a:r>
            <a:r>
              <a:rPr lang="en-US" sz="1750" dirty="0">
                <a:latin typeface="Gisha" panose="020B0502040204020203" pitchFamily="34" charset="-79"/>
                <a:cs typeface="Gisha" panose="020B0502040204020203" pitchFamily="34" charset="-79"/>
              </a:rPr>
              <a:t>opioids.</a:t>
            </a:r>
          </a:p>
          <a:p>
            <a:pPr lvl="1">
              <a:lnSpc>
                <a:spcPct val="100000"/>
              </a:lnSpc>
              <a:spcBef>
                <a:spcPts val="800"/>
              </a:spcBef>
              <a:buClr>
                <a:srgbClr val="0036C9"/>
              </a:buClr>
              <a:buFont typeface="Wingdings 3" panose="05040102010807070707" pitchFamily="18" charset="2"/>
              <a:buChar char="î"/>
            </a:pPr>
            <a:r>
              <a:rPr lang="en-US" sz="1750" dirty="0">
                <a:latin typeface="Gisha" panose="020B0502040204020203" pitchFamily="34" charset="-79"/>
                <a:cs typeface="Gisha" panose="020B0502040204020203" pitchFamily="34" charset="-79"/>
              </a:rPr>
              <a:t>Reduction in out-of-home placements for </a:t>
            </a:r>
            <a:r>
              <a:rPr lang="en-US" sz="1750" dirty="0" smtClean="0">
                <a:latin typeface="Gisha" panose="020B0502040204020203" pitchFamily="34" charset="-79"/>
                <a:cs typeface="Gisha" panose="020B0502040204020203" pitchFamily="34" charset="-79"/>
              </a:rPr>
              <a:t/>
            </a:r>
            <a:br>
              <a:rPr lang="en-US" sz="1750" dirty="0" smtClean="0">
                <a:latin typeface="Gisha" panose="020B0502040204020203" pitchFamily="34" charset="-79"/>
                <a:cs typeface="Gisha" panose="020B0502040204020203" pitchFamily="34" charset="-79"/>
              </a:rPr>
            </a:br>
            <a:r>
              <a:rPr lang="en-US" sz="1750" dirty="0" smtClean="0">
                <a:latin typeface="Gisha" panose="020B0502040204020203" pitchFamily="34" charset="-79"/>
                <a:cs typeface="Gisha" panose="020B0502040204020203" pitchFamily="34" charset="-79"/>
              </a:rPr>
              <a:t>state </a:t>
            </a:r>
            <a:r>
              <a:rPr lang="en-US" sz="1750" dirty="0">
                <a:latin typeface="Gisha" panose="020B0502040204020203" pitchFamily="34" charset="-79"/>
                <a:cs typeface="Gisha" panose="020B0502040204020203" pitchFamily="34" charset="-79"/>
              </a:rPr>
              <a:t>wards.</a:t>
            </a:r>
          </a:p>
          <a:p>
            <a:pPr lvl="1">
              <a:lnSpc>
                <a:spcPct val="100000"/>
              </a:lnSpc>
              <a:spcBef>
                <a:spcPts val="800"/>
              </a:spcBef>
              <a:buClr>
                <a:srgbClr val="0036C9"/>
              </a:buClr>
              <a:buFont typeface="Wingdings 3" panose="05040102010807070707" pitchFamily="18" charset="2"/>
              <a:buChar char="î"/>
            </a:pPr>
            <a:r>
              <a:rPr lang="en-US" sz="1750" dirty="0">
                <a:latin typeface="Gisha" panose="020B0502040204020203" pitchFamily="34" charset="-79"/>
                <a:cs typeface="Gisha" panose="020B0502040204020203" pitchFamily="34" charset="-79"/>
              </a:rPr>
              <a:t>Improved DD application and eligibility determination processes.</a:t>
            </a:r>
          </a:p>
          <a:p>
            <a:pPr lvl="1">
              <a:lnSpc>
                <a:spcPct val="100000"/>
              </a:lnSpc>
              <a:spcBef>
                <a:spcPts val="800"/>
              </a:spcBef>
              <a:buClr>
                <a:srgbClr val="0036C9"/>
              </a:buClr>
              <a:buFont typeface="Wingdings 3" panose="05040102010807070707" pitchFamily="18" charset="2"/>
              <a:buChar char="î"/>
            </a:pPr>
            <a:r>
              <a:rPr lang="en-US" sz="1750" dirty="0">
                <a:latin typeface="Gisha" panose="020B0502040204020203" pitchFamily="34" charset="-79"/>
                <a:cs typeface="Gisha" panose="020B0502040204020203" pitchFamily="34" charset="-79"/>
              </a:rPr>
              <a:t>Medicaid Management Information System (MMIS) replacement planning process.</a:t>
            </a:r>
          </a:p>
          <a:p>
            <a:pPr lvl="1">
              <a:lnSpc>
                <a:spcPct val="100000"/>
              </a:lnSpc>
              <a:spcBef>
                <a:spcPts val="800"/>
              </a:spcBef>
              <a:buClr>
                <a:srgbClr val="0036C9"/>
              </a:buClr>
              <a:buFont typeface="Wingdings 3" panose="05040102010807070707" pitchFamily="18" charset="2"/>
              <a:buChar char="î"/>
            </a:pPr>
            <a:r>
              <a:rPr lang="en-US" sz="1750" dirty="0">
                <a:latin typeface="Gisha" panose="020B0502040204020203" pitchFamily="34" charset="-79"/>
                <a:cs typeface="Gisha" panose="020B0502040204020203" pitchFamily="34" charset="-79"/>
              </a:rPr>
              <a:t>Prescription Drug Overdose Prevention </a:t>
            </a:r>
            <a:r>
              <a:rPr lang="en-US" sz="1750" dirty="0" smtClean="0">
                <a:latin typeface="Gisha" panose="020B0502040204020203" pitchFamily="34" charset="-79"/>
                <a:cs typeface="Gisha" panose="020B0502040204020203" pitchFamily="34" charset="-79"/>
              </a:rPr>
              <a:t>– </a:t>
            </a:r>
            <a:br>
              <a:rPr lang="en-US" sz="1750" dirty="0" smtClean="0">
                <a:latin typeface="Gisha" panose="020B0502040204020203" pitchFamily="34" charset="-79"/>
                <a:cs typeface="Gisha" panose="020B0502040204020203" pitchFamily="34" charset="-79"/>
              </a:rPr>
            </a:br>
            <a:r>
              <a:rPr lang="en-US" sz="1750" dirty="0" smtClean="0">
                <a:latin typeface="Gisha" panose="020B0502040204020203" pitchFamily="34" charset="-79"/>
                <a:cs typeface="Gisha" panose="020B0502040204020203" pitchFamily="34" charset="-79"/>
              </a:rPr>
              <a:t>$</a:t>
            </a:r>
            <a:r>
              <a:rPr lang="en-US" sz="1750" dirty="0">
                <a:latin typeface="Gisha" panose="020B0502040204020203" pitchFamily="34" charset="-79"/>
                <a:cs typeface="Gisha" panose="020B0502040204020203" pitchFamily="34" charset="-79"/>
              </a:rPr>
              <a:t>3.5 million in federal grants to help reduce misuse and abuse of prescription drugs. </a:t>
            </a:r>
            <a:r>
              <a:rPr lang="en-US" sz="1750" dirty="0" smtClean="0">
                <a:latin typeface="Gisha" panose="020B0502040204020203" pitchFamily="34" charset="-79"/>
                <a:cs typeface="Gisha" panose="020B0502040204020203" pitchFamily="34" charset="-79"/>
              </a:rPr>
              <a:t/>
            </a:r>
            <a:br>
              <a:rPr lang="en-US" sz="1750" dirty="0" smtClean="0">
                <a:latin typeface="Gisha" panose="020B0502040204020203" pitchFamily="34" charset="-79"/>
                <a:cs typeface="Gisha" panose="020B0502040204020203" pitchFamily="34" charset="-79"/>
              </a:rPr>
            </a:br>
            <a:r>
              <a:rPr lang="en-US" sz="1750" dirty="0" smtClean="0">
                <a:latin typeface="Gisha" panose="020B0502040204020203" pitchFamily="34" charset="-79"/>
                <a:cs typeface="Gisha" panose="020B0502040204020203" pitchFamily="34" charset="-79"/>
              </a:rPr>
              <a:t>DHHS </a:t>
            </a:r>
            <a:r>
              <a:rPr lang="en-US" sz="1750" dirty="0">
                <a:latin typeface="Gisha" panose="020B0502040204020203" pitchFamily="34" charset="-79"/>
                <a:cs typeface="Gisha" panose="020B0502040204020203" pitchFamily="34" charset="-79"/>
              </a:rPr>
              <a:t>Divisions of Public Health, Behavioral Health and Medicaid and Long-Term Care collaborating to address the issue.</a:t>
            </a:r>
          </a:p>
        </p:txBody>
      </p:sp>
      <p:sp>
        <p:nvSpPr>
          <p:cNvPr id="4" name="Title 3"/>
          <p:cNvSpPr>
            <a:spLocks noGrp="1"/>
          </p:cNvSpPr>
          <p:nvPr>
            <p:ph type="title"/>
          </p:nvPr>
        </p:nvSpPr>
        <p:spPr/>
        <p:txBody>
          <a:bodyPr/>
          <a:lstStyle/>
          <a:p>
            <a:r>
              <a:rPr lang="en-US" dirty="0"/>
              <a:t>Looking Ahead – DHHS Priorities</a:t>
            </a:r>
          </a:p>
        </p:txBody>
      </p:sp>
    </p:spTree>
    <p:extLst>
      <p:ext uri="{BB962C8B-B14F-4D97-AF65-F5344CB8AC3E}">
        <p14:creationId xmlns:p14="http://schemas.microsoft.com/office/powerpoint/2010/main" val="2845849619"/>
      </p:ext>
    </p:extLst>
  </p:cSld>
  <p:clrMapOvr>
    <a:masterClrMapping/>
  </p:clrMapOvr>
  <mc:AlternateContent xmlns:mc="http://schemas.openxmlformats.org/markup-compatibility/2006" xmlns:p14="http://schemas.microsoft.com/office/powerpoint/2010/main">
    <mc:Choice Requires="p14">
      <p:transition p14:dur="0" advClick="0" advTm="10000"/>
    </mc:Choice>
    <mc:Fallback xmlns="">
      <p:transition advClick="0" advTm="1000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lvl="0"/>
            <a:r>
              <a:rPr lang="en-US" sz="1800" dirty="0" smtClean="0">
                <a:solidFill>
                  <a:srgbClr val="0036C9"/>
                </a:solidFill>
                <a:latin typeface="Bradley Hand ITC" panose="03070402050302030203" pitchFamily="66" charset="0"/>
              </a:rPr>
              <a:t>Helping People Live Better Lives</a:t>
            </a:r>
            <a:endParaRPr lang="en-US" sz="1800" dirty="0">
              <a:solidFill>
                <a:srgbClr val="0036C9"/>
              </a:solidFill>
              <a:latin typeface="Bradley Hand ITC" panose="03070402050302030203" pitchFamily="66" charset="0"/>
            </a:endParaRPr>
          </a:p>
        </p:txBody>
      </p:sp>
      <p:sp>
        <p:nvSpPr>
          <p:cNvPr id="3" name="Text Placeholder 2"/>
          <p:cNvSpPr>
            <a:spLocks noGrp="1"/>
          </p:cNvSpPr>
          <p:nvPr>
            <p:ph type="body" sz="quarter" idx="10"/>
          </p:nvPr>
        </p:nvSpPr>
        <p:spPr/>
        <p:txBody>
          <a:bodyPr/>
          <a:lstStyle/>
          <a:p>
            <a:r>
              <a:rPr lang="en-US" b="1" dirty="0"/>
              <a:t>Responsibilities of the Division of Developmental Disabilities Services (DDD)</a:t>
            </a:r>
            <a:endParaRPr lang="en-US" dirty="0"/>
          </a:p>
          <a:p>
            <a:pPr marL="342900" lvl="0" indent="-342900">
              <a:buFont typeface="Arial" panose="020B0604020202020204" pitchFamily="34" charset="0"/>
              <a:buChar char="•"/>
            </a:pPr>
            <a:r>
              <a:rPr lang="en-US" dirty="0" smtClean="0"/>
              <a:t>DDD </a:t>
            </a:r>
            <a:r>
              <a:rPr lang="en-US" dirty="0"/>
              <a:t>is responsible for the </a:t>
            </a:r>
            <a:r>
              <a:rPr lang="en-US" dirty="0" smtClean="0"/>
              <a:t>delivery of </a:t>
            </a:r>
            <a:r>
              <a:rPr lang="en-US" dirty="0"/>
              <a:t>services in Nebraska for </a:t>
            </a:r>
            <a:r>
              <a:rPr lang="en-US" dirty="0" smtClean="0"/>
              <a:t>individuals with a developmental disability, including intellectual disabilities.</a:t>
            </a:r>
          </a:p>
          <a:p>
            <a:pPr marL="342900" lvl="0" indent="-342900">
              <a:buFont typeface="Arial" panose="020B0604020202020204" pitchFamily="34" charset="0"/>
              <a:buChar char="•"/>
            </a:pPr>
            <a:r>
              <a:rPr lang="en-US" dirty="0" smtClean="0"/>
              <a:t>DDD is responsible to maximize federal funding whenever possible. Home and Community Based Services (HCBS) waivers for individuals with developmental disabilities require individuals to meet the ICF </a:t>
            </a:r>
            <a:r>
              <a:rPr lang="en-US" dirty="0" smtClean="0">
                <a:solidFill>
                  <a:schemeClr val="accent2">
                    <a:lumMod val="75000"/>
                  </a:schemeClr>
                </a:solidFill>
              </a:rPr>
              <a:t>level of care </a:t>
            </a:r>
            <a:r>
              <a:rPr lang="en-US" dirty="0" smtClean="0"/>
              <a:t>requirement to received HCBS</a:t>
            </a:r>
            <a:r>
              <a:rPr lang="en-US" dirty="0"/>
              <a:t> </a:t>
            </a:r>
            <a:r>
              <a:rPr lang="en-US" dirty="0" smtClean="0"/>
              <a:t>waiver funding.</a:t>
            </a:r>
          </a:p>
          <a:p>
            <a:pPr marL="342900" indent="-342900">
              <a:buFont typeface="Arial" panose="020B0604020202020204" pitchFamily="34" charset="0"/>
              <a:buChar char="•"/>
            </a:pPr>
            <a:r>
              <a:rPr lang="en-US" dirty="0" smtClean="0"/>
              <a:t>DDD </a:t>
            </a:r>
            <a:r>
              <a:rPr lang="en-US" dirty="0"/>
              <a:t>offers </a:t>
            </a:r>
            <a:r>
              <a:rPr lang="en-US" dirty="0" smtClean="0"/>
              <a:t>community-based </a:t>
            </a:r>
            <a:r>
              <a:rPr lang="en-US" dirty="0"/>
              <a:t>services as well as </a:t>
            </a:r>
            <a:r>
              <a:rPr lang="en-US" dirty="0" smtClean="0"/>
              <a:t>state-operated services in the service array.</a:t>
            </a:r>
            <a:endParaRPr lang="en-US" dirty="0"/>
          </a:p>
          <a:p>
            <a:pPr marL="342900" indent="-342900">
              <a:buFont typeface="Arial" panose="020B0604020202020204" pitchFamily="34" charset="0"/>
              <a:buChar char="•"/>
            </a:pPr>
            <a:r>
              <a:rPr lang="en-US" dirty="0"/>
              <a:t>DDD services are </a:t>
            </a:r>
            <a:r>
              <a:rPr lang="en-US" dirty="0" smtClean="0"/>
              <a:t>person-centered </a:t>
            </a:r>
            <a:r>
              <a:rPr lang="en-US" dirty="0"/>
              <a:t>services based on a person wants (important to) and needs (important for</a:t>
            </a:r>
            <a:r>
              <a:rPr lang="en-US" dirty="0" smtClean="0"/>
              <a:t>).</a:t>
            </a:r>
            <a:endParaRPr lang="en-US" dirty="0"/>
          </a:p>
          <a:p>
            <a:pPr marL="342900" lvl="0" indent="-342900">
              <a:buFont typeface="Arial" panose="020B0604020202020204" pitchFamily="34" charset="0"/>
              <a:buChar char="•"/>
            </a:pPr>
            <a:endParaRPr lang="en-US" dirty="0" smtClean="0"/>
          </a:p>
          <a:p>
            <a:pPr marL="342900" lvl="0" indent="-342900">
              <a:buFont typeface="Arial" panose="020B0604020202020204" pitchFamily="34" charset="0"/>
              <a:buChar char="•"/>
            </a:pPr>
            <a:endParaRPr lang="en-US" dirty="0"/>
          </a:p>
          <a:p>
            <a:pPr marL="342900" lvl="0" indent="-342900">
              <a:buFont typeface="Arial" panose="020B0604020202020204" pitchFamily="34" charset="0"/>
              <a:buChar char="•"/>
            </a:pPr>
            <a:endParaRPr lang="en-US" dirty="0" smtClean="0"/>
          </a:p>
          <a:p>
            <a:pPr marL="342900" lvl="0" indent="-342900">
              <a:buFont typeface="Arial" panose="020B0604020202020204" pitchFamily="34" charset="0"/>
              <a:buChar char="•"/>
            </a:pPr>
            <a:endParaRPr lang="en-US" dirty="0"/>
          </a:p>
        </p:txBody>
      </p:sp>
      <p:sp>
        <p:nvSpPr>
          <p:cNvPr id="4" name="Title 3"/>
          <p:cNvSpPr>
            <a:spLocks noGrp="1"/>
          </p:cNvSpPr>
          <p:nvPr>
            <p:ph type="title"/>
          </p:nvPr>
        </p:nvSpPr>
        <p:spPr/>
        <p:txBody>
          <a:bodyPr/>
          <a:lstStyle/>
          <a:p>
            <a:r>
              <a:rPr lang="en-US" dirty="0" smtClean="0"/>
              <a:t>Division of Developmental Disabilities</a:t>
            </a:r>
            <a:endParaRPr lang="en-US" dirty="0"/>
          </a:p>
        </p:txBody>
      </p:sp>
    </p:spTree>
    <p:extLst>
      <p:ext uri="{BB962C8B-B14F-4D97-AF65-F5344CB8AC3E}">
        <p14:creationId xmlns:p14="http://schemas.microsoft.com/office/powerpoint/2010/main" val="2223450166"/>
      </p:ext>
    </p:extLst>
  </p:cSld>
  <p:clrMapOvr>
    <a:masterClrMapping/>
  </p:clrMapOvr>
  <mc:AlternateContent xmlns:mc="http://schemas.openxmlformats.org/markup-compatibility/2006" xmlns:p14="http://schemas.microsoft.com/office/powerpoint/2010/main">
    <mc:Choice Requires="p14">
      <p:transition p14:dur="0" advClick="0" advTm="10000"/>
    </mc:Choice>
    <mc:Fallback xmlns="">
      <p:transition advClick="0" advTm="100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lvl="0"/>
            <a:r>
              <a:rPr lang="en-US" sz="1800" dirty="0" smtClean="0">
                <a:solidFill>
                  <a:srgbClr val="0036C9"/>
                </a:solidFill>
                <a:latin typeface="Bradley Hand ITC" panose="03070402050302030203" pitchFamily="66" charset="0"/>
              </a:rPr>
              <a:t>Helping People Live Better Lives</a:t>
            </a:r>
            <a:endParaRPr lang="en-US" sz="1800" dirty="0">
              <a:solidFill>
                <a:srgbClr val="0036C9"/>
              </a:solidFill>
              <a:latin typeface="Bradley Hand ITC" panose="03070402050302030203" pitchFamily="66" charset="0"/>
            </a:endParaRPr>
          </a:p>
        </p:txBody>
      </p:sp>
      <p:sp>
        <p:nvSpPr>
          <p:cNvPr id="3" name="Text Placeholder 2"/>
          <p:cNvSpPr>
            <a:spLocks noGrp="1"/>
          </p:cNvSpPr>
          <p:nvPr>
            <p:ph type="body" sz="quarter" idx="10"/>
          </p:nvPr>
        </p:nvSpPr>
        <p:spPr>
          <a:xfrm>
            <a:off x="373487" y="1495441"/>
            <a:ext cx="11704320" cy="5362559"/>
          </a:xfrm>
        </p:spPr>
        <p:txBody>
          <a:bodyPr/>
          <a:lstStyle/>
          <a:p>
            <a:r>
              <a:rPr lang="en-US" dirty="0" smtClean="0"/>
              <a:t>DDD </a:t>
            </a:r>
            <a:r>
              <a:rPr lang="en-US" dirty="0"/>
              <a:t>administers </a:t>
            </a:r>
            <a:r>
              <a:rPr lang="en-US" dirty="0" smtClean="0"/>
              <a:t>five </a:t>
            </a:r>
            <a:r>
              <a:rPr lang="en-US" dirty="0"/>
              <a:t>separate </a:t>
            </a:r>
            <a:r>
              <a:rPr lang="en-US" dirty="0" smtClean="0"/>
              <a:t>programs</a:t>
            </a:r>
            <a:r>
              <a:rPr lang="en-US" dirty="0"/>
              <a:t> </a:t>
            </a:r>
            <a:r>
              <a:rPr lang="en-US" dirty="0" smtClean="0"/>
              <a:t>today:  </a:t>
            </a:r>
            <a:endParaRPr lang="en-US" dirty="0"/>
          </a:p>
          <a:p>
            <a:r>
              <a:rPr lang="en-US" dirty="0" smtClean="0"/>
              <a:t>Three Medicaid waivers – 			Two State Directed Services-</a:t>
            </a:r>
          </a:p>
          <a:p>
            <a:r>
              <a:rPr lang="en-US" sz="2000" dirty="0" smtClean="0"/>
              <a:t>Children’s Waiver, </a:t>
            </a:r>
            <a:r>
              <a:rPr lang="en-US" dirty="0" smtClean="0"/>
              <a:t>			</a:t>
            </a:r>
            <a:r>
              <a:rPr lang="en-US" sz="2000" dirty="0" smtClean="0"/>
              <a:t>Developmental </a:t>
            </a:r>
            <a:r>
              <a:rPr lang="en-US" sz="2000" dirty="0"/>
              <a:t>Disabilities Services Act (DDSA), </a:t>
            </a:r>
            <a:endParaRPr lang="en-US" sz="2000" dirty="0" smtClean="0"/>
          </a:p>
          <a:p>
            <a:r>
              <a:rPr lang="en-US" sz="2000" dirty="0" smtClean="0"/>
              <a:t>Adult </a:t>
            </a:r>
            <a:r>
              <a:rPr lang="en-US" sz="2000" dirty="0"/>
              <a:t>Comprehensive Waiver, </a:t>
            </a:r>
            <a:r>
              <a:rPr lang="en-US" sz="2000" dirty="0" smtClean="0"/>
              <a:t>		Developmental </a:t>
            </a:r>
            <a:r>
              <a:rPr lang="en-US" sz="2000" dirty="0"/>
              <a:t>Disabilities </a:t>
            </a:r>
            <a:r>
              <a:rPr lang="en-US" sz="2000" dirty="0" smtClean="0"/>
              <a:t>Custody Act  (DDCA)</a:t>
            </a:r>
            <a:endParaRPr lang="en-US" sz="2000" dirty="0"/>
          </a:p>
          <a:p>
            <a:r>
              <a:rPr lang="en-US" sz="2000" dirty="0" smtClean="0"/>
              <a:t>Adult </a:t>
            </a:r>
            <a:r>
              <a:rPr lang="en-US" sz="2000" dirty="0"/>
              <a:t>Day </a:t>
            </a:r>
            <a:r>
              <a:rPr lang="en-US" sz="2000" dirty="0" smtClean="0"/>
              <a:t>Waiver</a:t>
            </a:r>
          </a:p>
          <a:p>
            <a:r>
              <a:rPr lang="en-US" sz="2000" dirty="0" smtClean="0"/>
              <a:t>			</a:t>
            </a:r>
            <a:endParaRPr lang="en-US" dirty="0"/>
          </a:p>
          <a:p>
            <a:r>
              <a:rPr lang="en-US" sz="2000" dirty="0" smtClean="0"/>
              <a:t>By September 30, 2016 the State of Nebraska will submit two waivers for renewal to the Centers for Medicare and Medicaid Services (CMS)  for review and approval.  We will submit a lifespan Comprehensive Waiver and an Adult Day </a:t>
            </a:r>
            <a:r>
              <a:rPr lang="en-US" sz="2000" dirty="0"/>
              <a:t>W</a:t>
            </a:r>
            <a:r>
              <a:rPr lang="en-US" sz="2000" dirty="0" smtClean="0"/>
              <a:t>aiver.  We are projecting the waiver changes to be approved and effective January 1, 2017.</a:t>
            </a:r>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endParaRPr lang="en-US" dirty="0"/>
          </a:p>
        </p:txBody>
      </p:sp>
      <p:sp>
        <p:nvSpPr>
          <p:cNvPr id="4" name="Title 3"/>
          <p:cNvSpPr>
            <a:spLocks noGrp="1"/>
          </p:cNvSpPr>
          <p:nvPr>
            <p:ph type="title"/>
          </p:nvPr>
        </p:nvSpPr>
        <p:spPr/>
        <p:txBody>
          <a:bodyPr/>
          <a:lstStyle/>
          <a:p>
            <a:r>
              <a:rPr lang="en-US" dirty="0"/>
              <a:t>Division of Developmental Disabilities</a:t>
            </a:r>
          </a:p>
        </p:txBody>
      </p:sp>
    </p:spTree>
    <p:extLst>
      <p:ext uri="{BB962C8B-B14F-4D97-AF65-F5344CB8AC3E}">
        <p14:creationId xmlns:p14="http://schemas.microsoft.com/office/powerpoint/2010/main" val="715179585"/>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lvl="0"/>
            <a:r>
              <a:rPr lang="en-US" sz="1800" dirty="0" smtClean="0">
                <a:solidFill>
                  <a:srgbClr val="0036C9"/>
                </a:solidFill>
                <a:latin typeface="Bradley Hand ITC" panose="03070402050302030203" pitchFamily="66" charset="0"/>
              </a:rPr>
              <a:t>Helping People Live Better Lives</a:t>
            </a:r>
            <a:endParaRPr lang="en-US" sz="1800" dirty="0">
              <a:solidFill>
                <a:srgbClr val="0036C9"/>
              </a:solidFill>
              <a:latin typeface="Bradley Hand ITC" panose="03070402050302030203" pitchFamily="66" charset="0"/>
            </a:endParaRPr>
          </a:p>
        </p:txBody>
      </p:sp>
      <p:sp>
        <p:nvSpPr>
          <p:cNvPr id="3" name="Text Placeholder 2"/>
          <p:cNvSpPr>
            <a:spLocks noGrp="1"/>
          </p:cNvSpPr>
          <p:nvPr>
            <p:ph type="body" sz="quarter" idx="10"/>
          </p:nvPr>
        </p:nvSpPr>
        <p:spPr/>
        <p:txBody>
          <a:bodyPr/>
          <a:lstStyle/>
          <a:p>
            <a:pPr marL="342900" indent="-342900">
              <a:buFont typeface="Arial" panose="020B0604020202020204" pitchFamily="34" charset="0"/>
              <a:buChar char="•"/>
            </a:pPr>
            <a:r>
              <a:rPr lang="en-US" sz="2000" dirty="0" smtClean="0"/>
              <a:t>To offer accurate and timely eligibility determinations.</a:t>
            </a:r>
          </a:p>
          <a:p>
            <a:pPr marL="342900" indent="-342900">
              <a:buFont typeface="Arial" panose="020B0604020202020204" pitchFamily="34" charset="0"/>
              <a:buChar char="•"/>
            </a:pPr>
            <a:r>
              <a:rPr lang="en-US" sz="2000" dirty="0" smtClean="0"/>
              <a:t>To utilize the funding allocated by the Legislature and maximize the federal funding available by the Centers of Medicare and Medicaid Services (CMS) to serve as many individuals as possible while ensuring the health &amp; safety of those we do serve.</a:t>
            </a:r>
          </a:p>
          <a:p>
            <a:pPr marL="342900" indent="-342900">
              <a:buFont typeface="Arial" panose="020B0604020202020204" pitchFamily="34" charset="0"/>
              <a:buChar char="•"/>
            </a:pPr>
            <a:r>
              <a:rPr lang="en-US" sz="2000" dirty="0"/>
              <a:t>T</a:t>
            </a:r>
            <a:r>
              <a:rPr lang="en-US" sz="2000" dirty="0" smtClean="0"/>
              <a:t>o be person-centered in the delivery of services. We want to focus to what is </a:t>
            </a:r>
            <a:r>
              <a:rPr lang="en-US" sz="2000" dirty="0" smtClean="0">
                <a:solidFill>
                  <a:srgbClr val="7030A0"/>
                </a:solidFill>
              </a:rPr>
              <a:t>important for </a:t>
            </a:r>
            <a:r>
              <a:rPr lang="en-US" sz="2000" dirty="0" smtClean="0"/>
              <a:t>the individual as well as </a:t>
            </a:r>
            <a:r>
              <a:rPr lang="en-US" sz="2000" dirty="0" smtClean="0">
                <a:solidFill>
                  <a:srgbClr val="7030A0"/>
                </a:solidFill>
              </a:rPr>
              <a:t>important to </a:t>
            </a:r>
            <a:r>
              <a:rPr lang="en-US" sz="2000" dirty="0" smtClean="0"/>
              <a:t>the individual.</a:t>
            </a:r>
          </a:p>
          <a:p>
            <a:pPr marL="342900" indent="-342900">
              <a:buFont typeface="Arial" panose="020B0604020202020204" pitchFamily="34" charset="0"/>
              <a:buChar char="•"/>
            </a:pPr>
            <a:r>
              <a:rPr lang="en-US" sz="2000" dirty="0"/>
              <a:t>T</a:t>
            </a:r>
            <a:r>
              <a:rPr lang="en-US" sz="2000" dirty="0" smtClean="0"/>
              <a:t>o ensure the individuals experience quality of life and that services are available to support what is meaningful to them.</a:t>
            </a:r>
          </a:p>
          <a:p>
            <a:pPr marL="342900" indent="-342900">
              <a:buFont typeface="Arial" panose="020B0604020202020204" pitchFamily="34" charset="0"/>
              <a:buChar char="•"/>
            </a:pPr>
            <a:r>
              <a:rPr lang="en-US" sz="2000" dirty="0"/>
              <a:t>T</a:t>
            </a:r>
            <a:r>
              <a:rPr lang="en-US" sz="2000" dirty="0" smtClean="0"/>
              <a:t>o reach out to our divisional partners to ensure that we are maximizing our resources to benefit of everyone involved, the individual, the providers, the community, advocates and general public. </a:t>
            </a:r>
          </a:p>
          <a:p>
            <a:endParaRPr lang="en-US" sz="2000" dirty="0"/>
          </a:p>
          <a:p>
            <a:r>
              <a:rPr lang="en-US" sz="2000" dirty="0" smtClean="0"/>
              <a:t>Questions or comments? </a:t>
            </a:r>
            <a:endParaRPr lang="en-US" sz="2000" dirty="0"/>
          </a:p>
        </p:txBody>
      </p:sp>
      <p:sp>
        <p:nvSpPr>
          <p:cNvPr id="4" name="Title 3"/>
          <p:cNvSpPr>
            <a:spLocks noGrp="1"/>
          </p:cNvSpPr>
          <p:nvPr>
            <p:ph type="title"/>
          </p:nvPr>
        </p:nvSpPr>
        <p:spPr/>
        <p:txBody>
          <a:bodyPr/>
          <a:lstStyle/>
          <a:p>
            <a:r>
              <a:rPr lang="en-US" dirty="0" smtClean="0"/>
              <a:t>Goals of DDD</a:t>
            </a:r>
            <a:endParaRPr lang="en-US" dirty="0"/>
          </a:p>
        </p:txBody>
      </p:sp>
    </p:spTree>
    <p:extLst>
      <p:ext uri="{BB962C8B-B14F-4D97-AF65-F5344CB8AC3E}">
        <p14:creationId xmlns:p14="http://schemas.microsoft.com/office/powerpoint/2010/main" val="1947960548"/>
      </p:ext>
    </p:extLst>
  </p:cSld>
  <p:clrMapOvr>
    <a:masterClrMapping/>
  </p:clrMapOvr>
  <mc:AlternateContent xmlns:mc="http://schemas.openxmlformats.org/markup-compatibility/2006" xmlns:p14="http://schemas.microsoft.com/office/powerpoint/2010/main">
    <mc:Choice Requires="p14">
      <p:transition p14:dur="0" advClick="0" advTm="10000"/>
    </mc:Choice>
    <mc:Fallback xmlns="">
      <p:transition advClick="0" advTm="1000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lvl="0"/>
            <a:r>
              <a:rPr lang="en-US" sz="1800" dirty="0" smtClean="0">
                <a:solidFill>
                  <a:srgbClr val="0036C9"/>
                </a:solidFill>
                <a:latin typeface="Bradley Hand ITC" panose="03070402050302030203" pitchFamily="66" charset="0"/>
              </a:rPr>
              <a:t>Helping People Live Better Lives</a:t>
            </a:r>
            <a:endParaRPr lang="en-US" sz="1800" dirty="0">
              <a:solidFill>
                <a:srgbClr val="0036C9"/>
              </a:solidFill>
              <a:latin typeface="Bradley Hand ITC" panose="03070402050302030203" pitchFamily="66" charset="0"/>
            </a:endParaRPr>
          </a:p>
        </p:txBody>
      </p:sp>
      <p:sp>
        <p:nvSpPr>
          <p:cNvPr id="3" name="Text Placeholder 2"/>
          <p:cNvSpPr>
            <a:spLocks noGrp="1"/>
          </p:cNvSpPr>
          <p:nvPr>
            <p:ph type="body" sz="quarter" idx="10"/>
          </p:nvPr>
        </p:nvSpPr>
        <p:spPr/>
        <p:txBody>
          <a:bodyPr/>
          <a:lstStyle/>
          <a:p>
            <a:r>
              <a:rPr lang="en-US" sz="1600" dirty="0" smtClean="0"/>
              <a:t>Applying for services from the Division of Developmental Disabilities </a:t>
            </a:r>
            <a:endParaRPr lang="en-US" sz="1600" dirty="0"/>
          </a:p>
          <a:p>
            <a:pPr marL="457200" lvl="1" indent="0">
              <a:buNone/>
            </a:pPr>
            <a:endParaRPr lang="en-US" sz="1600" dirty="0"/>
          </a:p>
          <a:p>
            <a:pPr lvl="1"/>
            <a:r>
              <a:rPr lang="en-US" sz="1600" dirty="0" smtClean="0"/>
              <a:t>Apply online via ACCESSNebraska at:  www. ACCESSNebraska.ne.gov</a:t>
            </a:r>
          </a:p>
          <a:p>
            <a:pPr lvl="1"/>
            <a:r>
              <a:rPr lang="en-US" sz="1600" dirty="0" smtClean="0"/>
              <a:t>Apply at any local DHHS office</a:t>
            </a:r>
          </a:p>
          <a:p>
            <a:pPr marL="457200" lvl="1" indent="0">
              <a:buNone/>
            </a:pPr>
            <a:r>
              <a:rPr lang="en-US" sz="1600" dirty="0" smtClean="0"/>
              <a:t>An application can be made by the individual, guardian or legal representative.</a:t>
            </a:r>
          </a:p>
          <a:p>
            <a:pPr marL="457200" lvl="1" indent="0">
              <a:buNone/>
            </a:pPr>
            <a:endParaRPr lang="en-US" sz="1600" dirty="0" smtClean="0"/>
          </a:p>
          <a:p>
            <a:pPr indent="-228600"/>
            <a:r>
              <a:rPr lang="en-US" sz="1600" dirty="0" smtClean="0"/>
              <a:t>The application has been redesigned by a stakeholder group which consists of individuals with developmental disabilities, parents, guardians, advocates such as representatives from PTI Nebraska and many others through their comments and sharing their stories with us.</a:t>
            </a:r>
          </a:p>
          <a:p>
            <a:pPr indent="-228600"/>
            <a:r>
              <a:rPr lang="en-US" sz="1600" dirty="0" smtClean="0"/>
              <a:t>The application is simple. </a:t>
            </a:r>
            <a:r>
              <a:rPr lang="en-US" sz="1600" dirty="0"/>
              <a:t> </a:t>
            </a:r>
            <a:r>
              <a:rPr lang="en-US" sz="1600" dirty="0" smtClean="0"/>
              <a:t>The application contains a release of information which allows DDD to contact identified professionals in the areas of medicine and education to obtain those records electronically which shortens the timeframe for an eligibility determination to occur.  Developmental Disability Specialists can reach out to individuals and their guardians to obtain additional information quickly. Our processing time on applications has decreased dramatically over the last few months. This is an area of operational excellence for our Division and we will continue to identify areas of improvement.</a:t>
            </a:r>
          </a:p>
          <a:p>
            <a:pPr indent="-228600"/>
            <a:endParaRPr lang="en-US" sz="1600" dirty="0"/>
          </a:p>
          <a:p>
            <a:endParaRPr lang="en-US" sz="1600" dirty="0"/>
          </a:p>
        </p:txBody>
      </p:sp>
      <p:sp>
        <p:nvSpPr>
          <p:cNvPr id="4" name="Title 3"/>
          <p:cNvSpPr>
            <a:spLocks noGrp="1"/>
          </p:cNvSpPr>
          <p:nvPr>
            <p:ph type="title"/>
          </p:nvPr>
        </p:nvSpPr>
        <p:spPr/>
        <p:txBody>
          <a:bodyPr/>
          <a:lstStyle/>
          <a:p>
            <a:r>
              <a:rPr lang="en-US" dirty="0" smtClean="0"/>
              <a:t>Application Process </a:t>
            </a:r>
            <a:endParaRPr lang="en-US" dirty="0"/>
          </a:p>
        </p:txBody>
      </p:sp>
    </p:spTree>
    <p:extLst>
      <p:ext uri="{BB962C8B-B14F-4D97-AF65-F5344CB8AC3E}">
        <p14:creationId xmlns:p14="http://schemas.microsoft.com/office/powerpoint/2010/main" val="1892923153"/>
      </p:ext>
    </p:extLst>
  </p:cSld>
  <p:clrMapOvr>
    <a:masterClrMapping/>
  </p:clrMapOvr>
  <mc:AlternateContent xmlns:mc="http://schemas.openxmlformats.org/markup-compatibility/2006" xmlns:p14="http://schemas.microsoft.com/office/powerpoint/2010/main">
    <mc:Choice Requires="p14">
      <p:transition p14:dur="0" advClick="0" advTm="10000"/>
    </mc:Choice>
    <mc:Fallback xmlns="">
      <p:transition advClick="0" advTm="1000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lvl="0"/>
            <a:r>
              <a:rPr lang="en-US" sz="1800" dirty="0" smtClean="0">
                <a:solidFill>
                  <a:srgbClr val="0036C9"/>
                </a:solidFill>
                <a:latin typeface="Bradley Hand ITC" panose="03070402050302030203" pitchFamily="66" charset="0"/>
              </a:rPr>
              <a:t>Helping People Live Better Lives</a:t>
            </a:r>
            <a:endParaRPr lang="en-US" sz="1800" dirty="0">
              <a:solidFill>
                <a:srgbClr val="0036C9"/>
              </a:solidFill>
              <a:latin typeface="Bradley Hand ITC" panose="03070402050302030203" pitchFamily="66" charset="0"/>
            </a:endParaRPr>
          </a:p>
        </p:txBody>
      </p:sp>
      <p:sp>
        <p:nvSpPr>
          <p:cNvPr id="3" name="Text Placeholder 2"/>
          <p:cNvSpPr>
            <a:spLocks noGrp="1"/>
          </p:cNvSpPr>
          <p:nvPr>
            <p:ph type="body" sz="quarter" idx="10"/>
          </p:nvPr>
        </p:nvSpPr>
        <p:spPr/>
        <p:txBody>
          <a:bodyPr/>
          <a:lstStyle/>
          <a:p>
            <a:r>
              <a:rPr lang="en-US" sz="2200" dirty="0" smtClean="0"/>
              <a:t>The eligibility requirements for services administered by the Division of Developmental Disabilities include:</a:t>
            </a:r>
          </a:p>
          <a:p>
            <a:pPr marL="342900" indent="-342900">
              <a:buFont typeface="Arial" panose="020B0604020202020204" pitchFamily="34" charset="0"/>
              <a:buChar char="•"/>
            </a:pPr>
            <a:r>
              <a:rPr lang="en-US" sz="2200" dirty="0" smtClean="0"/>
              <a:t>Citizenship or legal resident of US.</a:t>
            </a:r>
          </a:p>
          <a:p>
            <a:pPr marL="342900" indent="-342900">
              <a:buFont typeface="Arial" panose="020B0604020202020204" pitchFamily="34" charset="0"/>
              <a:buChar char="•"/>
            </a:pPr>
            <a:r>
              <a:rPr lang="en-US" sz="2200" dirty="0" smtClean="0"/>
              <a:t>Legal resident of the State of Nebraska.</a:t>
            </a:r>
          </a:p>
          <a:p>
            <a:pPr marL="342900" indent="-342900">
              <a:buFont typeface="Arial" panose="020B0604020202020204" pitchFamily="34" charset="0"/>
              <a:buChar char="•"/>
            </a:pPr>
            <a:r>
              <a:rPr lang="en-US" sz="2200" dirty="0" smtClean="0"/>
              <a:t>A Developmental disability as defined </a:t>
            </a:r>
            <a:r>
              <a:rPr lang="en-US" sz="2200" dirty="0"/>
              <a:t>in </a:t>
            </a:r>
            <a:r>
              <a:rPr lang="en-US" sz="2200" dirty="0">
                <a:hlinkClick r:id="rId2"/>
              </a:rPr>
              <a:t>Neb. Rev. Stat. § </a:t>
            </a:r>
            <a:r>
              <a:rPr lang="en-US" sz="2200" dirty="0" smtClean="0">
                <a:hlinkClick r:id="rId2"/>
              </a:rPr>
              <a:t>83-1205. </a:t>
            </a:r>
            <a:endParaRPr lang="en-US" sz="2200" dirty="0" smtClean="0"/>
          </a:p>
          <a:p>
            <a:pPr marL="1028700" lvl="1" indent="-342900"/>
            <a:r>
              <a:rPr lang="en-US" sz="2200" dirty="0" smtClean="0"/>
              <a:t>LB1039, signed into law in 2016, updates the definition of DD to ensure consistency among the DD programs and Medicaid requirements. </a:t>
            </a:r>
          </a:p>
          <a:p>
            <a:pPr>
              <a:spcBef>
                <a:spcPts val="0"/>
              </a:spcBef>
            </a:pPr>
            <a:endParaRPr lang="en-US" sz="2200" dirty="0" smtClean="0"/>
          </a:p>
          <a:p>
            <a:pPr>
              <a:spcBef>
                <a:spcPts val="0"/>
              </a:spcBef>
            </a:pPr>
            <a:r>
              <a:rPr lang="en-US" sz="2200" dirty="0"/>
              <a:t>DD Services </a:t>
            </a:r>
            <a:r>
              <a:rPr lang="en-US" sz="2200" dirty="0" smtClean="0"/>
              <a:t>are voluntary. </a:t>
            </a:r>
            <a:endParaRPr lang="en-US" sz="2200" dirty="0"/>
          </a:p>
          <a:p>
            <a:pPr marL="285750" indent="-285750">
              <a:spcBef>
                <a:spcPts val="0"/>
              </a:spcBef>
              <a:buFont typeface="Arial" panose="020B0604020202020204" pitchFamily="34" charset="0"/>
              <a:buChar char="•"/>
            </a:pPr>
            <a:r>
              <a:rPr lang="en-US" sz="2200" dirty="0" smtClean="0"/>
              <a:t>Educational Services are an entitlement. </a:t>
            </a:r>
          </a:p>
          <a:p>
            <a:pPr marL="285750" indent="-285750">
              <a:spcBef>
                <a:spcPts val="0"/>
              </a:spcBef>
              <a:buFont typeface="Arial" panose="020B0604020202020204" pitchFamily="34" charset="0"/>
              <a:buChar char="•"/>
            </a:pPr>
            <a:endParaRPr lang="en-US" sz="2200" dirty="0"/>
          </a:p>
          <a:p>
            <a:pPr>
              <a:spcBef>
                <a:spcPts val="0"/>
              </a:spcBef>
            </a:pPr>
            <a:r>
              <a:rPr lang="en-US" sz="2200" dirty="0"/>
              <a:t>Anyone can </a:t>
            </a:r>
            <a:r>
              <a:rPr lang="en-US" sz="2200" dirty="0" smtClean="0"/>
              <a:t>submit an application </a:t>
            </a:r>
            <a:r>
              <a:rPr lang="en-US" sz="2200" dirty="0"/>
              <a:t>for eligibility </a:t>
            </a:r>
            <a:r>
              <a:rPr lang="en-US" sz="2200" dirty="0" smtClean="0"/>
              <a:t>determination. </a:t>
            </a:r>
            <a:endParaRPr lang="en-US" sz="2200" dirty="0"/>
          </a:p>
          <a:p>
            <a:pPr>
              <a:spcBef>
                <a:spcPts val="0"/>
              </a:spcBef>
            </a:pPr>
            <a:r>
              <a:rPr lang="en-US" sz="1400" dirty="0" smtClean="0"/>
              <a:t>	</a:t>
            </a:r>
            <a:endParaRPr lang="en-US" sz="1400" b="1" dirty="0"/>
          </a:p>
        </p:txBody>
      </p:sp>
      <p:sp>
        <p:nvSpPr>
          <p:cNvPr id="4" name="Title 3"/>
          <p:cNvSpPr>
            <a:spLocks noGrp="1"/>
          </p:cNvSpPr>
          <p:nvPr>
            <p:ph type="title"/>
          </p:nvPr>
        </p:nvSpPr>
        <p:spPr/>
        <p:txBody>
          <a:bodyPr/>
          <a:lstStyle/>
          <a:p>
            <a:r>
              <a:rPr lang="en-US" dirty="0" smtClean="0"/>
              <a:t>Initial Eligibility</a:t>
            </a:r>
            <a:endParaRPr lang="en-US" dirty="0"/>
          </a:p>
        </p:txBody>
      </p:sp>
    </p:spTree>
    <p:extLst>
      <p:ext uri="{BB962C8B-B14F-4D97-AF65-F5344CB8AC3E}">
        <p14:creationId xmlns:p14="http://schemas.microsoft.com/office/powerpoint/2010/main" val="2790355325"/>
      </p:ext>
    </p:extLst>
  </p:cSld>
  <p:clrMapOvr>
    <a:masterClrMapping/>
  </p:clrMapOvr>
  <mc:AlternateContent xmlns:mc="http://schemas.openxmlformats.org/markup-compatibility/2006" xmlns:p14="http://schemas.microsoft.com/office/powerpoint/2010/main">
    <mc:Choice Requires="p14">
      <p:transition p14:dur="0" advClick="0" advTm="10000"/>
    </mc:Choice>
    <mc:Fallback xmlns="">
      <p:transition advClick="0" advTm="10000"/>
    </mc:Fallback>
  </mc:AlternateContent>
  <p:timing>
    <p:tnLst>
      <p:par>
        <p:cTn id="1" dur="indefinite" restart="never" nodeType="tmRoot"/>
      </p:par>
    </p:tnLst>
  </p:timing>
</p:sld>
</file>

<file path=ppt/theme/theme1.xml><?xml version="1.0" encoding="utf-8"?>
<a:theme xmlns:a="http://schemas.openxmlformats.org/drawingml/2006/main" name="DHHS template">
  <a:themeElements>
    <a:clrScheme name="Custom 3">
      <a:dk1>
        <a:sysClr val="windowText" lastClr="000000"/>
      </a:dk1>
      <a:lt1>
        <a:sysClr val="window" lastClr="FFFFFF"/>
      </a:lt1>
      <a:dk2>
        <a:srgbClr val="44546A"/>
      </a:dk2>
      <a:lt2>
        <a:srgbClr val="E7E6E6"/>
      </a:lt2>
      <a:accent1>
        <a:srgbClr val="034A90"/>
      </a:accent1>
      <a:accent2>
        <a:srgbClr val="48A1FA"/>
      </a:accent2>
      <a:accent3>
        <a:srgbClr val="85C0FB"/>
      </a:accent3>
      <a:accent4>
        <a:srgbClr val="1D6FA9"/>
      </a:accent4>
      <a:accent5>
        <a:srgbClr val="C2DFFD"/>
      </a:accent5>
      <a:accent6>
        <a:srgbClr val="8496B0"/>
      </a:accent6>
      <a:hlink>
        <a:srgbClr val="0046AD"/>
      </a:hlink>
      <a:folHlink>
        <a:srgbClr val="0046AD"/>
      </a:folHlink>
    </a:clrScheme>
    <a:fontScheme name="Indent bullet text">
      <a:majorFont>
        <a:latin typeface="Gisha"/>
        <a:ea typeface=""/>
        <a:cs typeface=""/>
      </a:majorFont>
      <a:minorFont>
        <a:latin typeface="Gish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HHS base PPT Deck Presentation 2-24-16" id="{992211BE-9727-47BC-90C0-57A2847BC275}" vid="{BE61FB12-AF9A-43B8-A2DD-3C405CD798B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6FA8A768EC8C94CBA2F53116CA9B1EB" ma:contentTypeVersion="1" ma:contentTypeDescription="Create a new document." ma:contentTypeScope="" ma:versionID="5878bfb3c3953999268f6fa16004478c">
  <xsd:schema xmlns:xsd="http://www.w3.org/2001/XMLSchema" xmlns:xs="http://www.w3.org/2001/XMLSchema" xmlns:p="http://schemas.microsoft.com/office/2006/metadata/properties" xmlns:ns1="http://schemas.microsoft.com/sharepoint/v3" targetNamespace="http://schemas.microsoft.com/office/2006/metadata/properties" ma:root="true" ma:fieldsID="6f9746fe128b0ca74698fd9d7c13d39e"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StartDate xmlns="http://schemas.microsoft.com/sharepoint/v3" xsi:nil="true"/>
    <PublishingExpirationDate xmlns="http://schemas.microsoft.com/sharepoint/v3" xsi:nil="true"/>
  </documentManagement>
</p:properties>
</file>

<file path=customXml/itemProps1.xml><?xml version="1.0" encoding="utf-8"?>
<ds:datastoreItem xmlns:ds="http://schemas.openxmlformats.org/officeDocument/2006/customXml" ds:itemID="{DAA2BBD4-8B65-4FF7-A9D9-98633B91F72F}">
  <ds:schemaRefs>
    <ds:schemaRef ds:uri="http://schemas.microsoft.com/sharepoint/v3/contenttype/forms"/>
  </ds:schemaRefs>
</ds:datastoreItem>
</file>

<file path=customXml/itemProps2.xml><?xml version="1.0" encoding="utf-8"?>
<ds:datastoreItem xmlns:ds="http://schemas.openxmlformats.org/officeDocument/2006/customXml" ds:itemID="{54B2CAF3-6DEC-4737-AF20-B24F5C9086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3A202F7-B8D7-430C-8AB7-FF6A6C19A18C}">
  <ds:schemaRefs>
    <ds:schemaRef ds:uri="http://schemas.microsoft.com/office/infopath/2007/PartnerControls"/>
    <ds:schemaRef ds:uri="http://schemas.microsoft.com/office/2006/documentManagement/types"/>
    <ds:schemaRef ds:uri="http://purl.org/dc/terms/"/>
    <ds:schemaRef ds:uri="http://schemas.openxmlformats.org/package/2006/metadata/core-properties"/>
    <ds:schemaRef ds:uri="http://purl.org/dc/elements/1.1/"/>
    <ds:schemaRef ds:uri="http://purl.org/dc/dcmitype/"/>
    <ds:schemaRef ds:uri="http://schemas.microsoft.com/sharepoint/v3"/>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DHHS base PPT Deck Presentation 2-24-16 TEMPLATE</Template>
  <TotalTime>877</TotalTime>
  <Words>2078</Words>
  <Application>Microsoft Office PowerPoint</Application>
  <PresentationFormat>Widescreen</PresentationFormat>
  <Paragraphs>219</Paragraphs>
  <Slides>25</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Bradley Hand ITC</vt:lpstr>
      <vt:lpstr>Wingdings 3</vt:lpstr>
      <vt:lpstr>Calibri</vt:lpstr>
      <vt:lpstr>Gisha</vt:lpstr>
      <vt:lpstr>DHHS template</vt:lpstr>
      <vt:lpstr>Division of Developmental Disabilities</vt:lpstr>
      <vt:lpstr>Governor’s Priorities</vt:lpstr>
      <vt:lpstr>DHHS Accomplishments</vt:lpstr>
      <vt:lpstr>Looking Ahead – DHHS Priorities</vt:lpstr>
      <vt:lpstr>Division of Developmental Disabilities</vt:lpstr>
      <vt:lpstr>Division of Developmental Disabilities</vt:lpstr>
      <vt:lpstr>Goals of DDD</vt:lpstr>
      <vt:lpstr>Application Process </vt:lpstr>
      <vt:lpstr>Initial Eligibility</vt:lpstr>
      <vt:lpstr>Barriers to Initial Eligibility</vt:lpstr>
      <vt:lpstr>Barriers to Initial Eligibility Continued…</vt:lpstr>
      <vt:lpstr>Not DD Eligible:</vt:lpstr>
      <vt:lpstr>DD Eligible:</vt:lpstr>
      <vt:lpstr>Registry of Unmet Need</vt:lpstr>
      <vt:lpstr>Funding prioritization as outlined by statute and regulations: </vt:lpstr>
      <vt:lpstr>Objective Assessment Process (OAP)</vt:lpstr>
      <vt:lpstr>What is next?</vt:lpstr>
      <vt:lpstr>Role of a Service Coordination</vt:lpstr>
      <vt:lpstr>Services Funded through DDD include:</vt:lpstr>
      <vt:lpstr>Helpful Resources…</vt:lpstr>
      <vt:lpstr>DHHS Website </vt:lpstr>
      <vt:lpstr>Developmental Disabilities Webpage</vt:lpstr>
      <vt:lpstr>Individuals and Families Webpage</vt:lpstr>
      <vt:lpstr>Questions? </vt:lpstr>
      <vt:lpstr>PowerPoint Presentation</vt:lpstr>
    </vt:vector>
  </TitlesOfParts>
  <Company>State of Nebraska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DHHS PPT TEMPLATE</dc:title>
  <dc:creator>Cynthia Schneider</dc:creator>
  <cp:lastModifiedBy>Amy Kracher</cp:lastModifiedBy>
  <cp:revision>50</cp:revision>
  <cp:lastPrinted>2016-02-12T20:52:13Z</cp:lastPrinted>
  <dcterms:created xsi:type="dcterms:W3CDTF">2016-03-23T15:51:14Z</dcterms:created>
  <dcterms:modified xsi:type="dcterms:W3CDTF">2016-08-29T16:15:37Z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639504309</vt:i4>
  </property>
  <property fmtid="{D5CDD505-2E9C-101B-9397-08002B2CF9AE}" pid="3" name="_NewReviewCycle">
    <vt:lpwstr/>
  </property>
  <property fmtid="{D5CDD505-2E9C-101B-9397-08002B2CF9AE}" pid="4" name="_EmailSubject">
    <vt:lpwstr>Disability Presentation</vt:lpwstr>
  </property>
  <property fmtid="{D5CDD505-2E9C-101B-9397-08002B2CF9AE}" pid="5" name="_AuthorEmailDisplayName">
    <vt:lpwstr>Nutter, Amy</vt:lpwstr>
  </property>
  <property fmtid="{D5CDD505-2E9C-101B-9397-08002B2CF9AE}" pid="6" name="_PreviousAdHocReviewCycleID">
    <vt:i4>1570198388</vt:i4>
  </property>
  <property fmtid="{D5CDD505-2E9C-101B-9397-08002B2CF9AE}" pid="7" name="_AuthorEmail">
    <vt:lpwstr>Amy.Nutter@nebraska.gov</vt:lpwstr>
  </property>
  <property fmtid="{D5CDD505-2E9C-101B-9397-08002B2CF9AE}" pid="8" name="ContentTypeId">
    <vt:lpwstr>0x010100E6FA8A768EC8C94CBA2F53116CA9B1EB</vt:lpwstr>
  </property>
</Properties>
</file>